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</p:sldMasterIdLst>
  <p:notesMasterIdLst>
    <p:notesMasterId r:id="rId28"/>
  </p:notesMasterIdLst>
  <p:handoutMasterIdLst>
    <p:handoutMasterId r:id="rId29"/>
  </p:handoutMasterIdLst>
  <p:sldIdLst>
    <p:sldId id="406" r:id="rId5"/>
    <p:sldId id="504" r:id="rId6"/>
    <p:sldId id="567" r:id="rId7"/>
    <p:sldId id="585" r:id="rId8"/>
    <p:sldId id="572" r:id="rId9"/>
    <p:sldId id="574" r:id="rId10"/>
    <p:sldId id="568" r:id="rId11"/>
    <p:sldId id="590" r:id="rId12"/>
    <p:sldId id="592" r:id="rId13"/>
    <p:sldId id="593" r:id="rId14"/>
    <p:sldId id="581" r:id="rId15"/>
    <p:sldId id="573" r:id="rId16"/>
    <p:sldId id="579" r:id="rId17"/>
    <p:sldId id="578" r:id="rId18"/>
    <p:sldId id="569" r:id="rId19"/>
    <p:sldId id="589" r:id="rId20"/>
    <p:sldId id="582" r:id="rId21"/>
    <p:sldId id="591" r:id="rId22"/>
    <p:sldId id="583" r:id="rId23"/>
    <p:sldId id="587" r:id="rId24"/>
    <p:sldId id="588" r:id="rId25"/>
    <p:sldId id="570" r:id="rId26"/>
    <p:sldId id="541" r:id="rId2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orient="horz" pos="231">
          <p15:clr>
            <a:srgbClr val="A4A3A4"/>
          </p15:clr>
        </p15:guide>
        <p15:guide id="10" pos="230">
          <p15:clr>
            <a:srgbClr val="A4A3A4"/>
          </p15:clr>
        </p15:guide>
        <p15:guide id="11" pos="553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474">
          <p15:clr>
            <a:srgbClr val="A4A3A4"/>
          </p15:clr>
        </p15:guide>
        <p15:guide id="17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8024"/>
    <a:srgbClr val="90BD31"/>
    <a:srgbClr val="18A3AC"/>
    <a:srgbClr val="178CCB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8ACAA-BD05-44E2-A51A-A00E3DC87EA6}" v="914" dt="2025-08-27T17:30:41.965"/>
    <p1510:client id="{C438BF68-3569-43F1-8BCD-91ADEE147D91}" v="58" dt="2025-08-27T20:40:44.875"/>
    <p1510:client id="{D1282717-782C-4C88-A340-954DEAE3F387}" v="42" dt="2025-08-26T23:55:17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64"/>
    <p:restoredTop sz="94673"/>
  </p:normalViewPr>
  <p:slideViewPr>
    <p:cSldViewPr snapToGrid="0">
      <p:cViewPr varScale="1">
        <p:scale>
          <a:sx n="167" d="100"/>
          <a:sy n="167" d="100"/>
        </p:scale>
        <p:origin x="1744" y="168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orient="horz" pos="231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Nadler" userId="QXeaUh7WCQSFzAOWmup+cntOln/9wZqMZGodF1tCPxw=" providerId="None" clId="Web-{C438BF68-3569-43F1-8BCD-91ADEE147D91}"/>
    <pc:docChg chg="modSld">
      <pc:chgData name="Paul Nadler" userId="QXeaUh7WCQSFzAOWmup+cntOln/9wZqMZGodF1tCPxw=" providerId="None" clId="Web-{C438BF68-3569-43F1-8BCD-91ADEE147D91}" dt="2025-08-27T20:40:44.875" v="37" actId="20577"/>
      <pc:docMkLst>
        <pc:docMk/>
      </pc:docMkLst>
      <pc:sldChg chg="modSp">
        <pc:chgData name="Paul Nadler" userId="QXeaUh7WCQSFzAOWmup+cntOln/9wZqMZGodF1tCPxw=" providerId="None" clId="Web-{C438BF68-3569-43F1-8BCD-91ADEE147D91}" dt="2025-08-27T20:38:22.994" v="2" actId="20577"/>
        <pc:sldMkLst>
          <pc:docMk/>
          <pc:sldMk cId="452805278" sldId="568"/>
        </pc:sldMkLst>
        <pc:spChg chg="mod">
          <ac:chgData name="Paul Nadler" userId="QXeaUh7WCQSFzAOWmup+cntOln/9wZqMZGodF1tCPxw=" providerId="None" clId="Web-{C438BF68-3569-43F1-8BCD-91ADEE147D91}" dt="2025-08-27T20:38:22.994" v="2" actId="20577"/>
          <ac:spMkLst>
            <pc:docMk/>
            <pc:sldMk cId="452805278" sldId="568"/>
            <ac:spMk id="2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9:54.841" v="29" actId="20577"/>
        <pc:sldMkLst>
          <pc:docMk/>
          <pc:sldMk cId="4040557067" sldId="569"/>
        </pc:sldMkLst>
        <pc:spChg chg="mod">
          <ac:chgData name="Paul Nadler" userId="QXeaUh7WCQSFzAOWmup+cntOln/9wZqMZGodF1tCPxw=" providerId="None" clId="Web-{C438BF68-3569-43F1-8BCD-91ADEE147D91}" dt="2025-08-27T20:39:54.841" v="29" actId="20577"/>
          <ac:spMkLst>
            <pc:docMk/>
            <pc:sldMk cId="4040557067" sldId="569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8:04.728" v="0" actId="20577"/>
        <pc:sldMkLst>
          <pc:docMk/>
          <pc:sldMk cId="2024568414" sldId="572"/>
        </pc:sldMkLst>
        <pc:spChg chg="mod">
          <ac:chgData name="Paul Nadler" userId="QXeaUh7WCQSFzAOWmup+cntOln/9wZqMZGodF1tCPxw=" providerId="None" clId="Web-{C438BF68-3569-43F1-8BCD-91ADEE147D91}" dt="2025-08-27T20:38:04.728" v="0" actId="20577"/>
          <ac:spMkLst>
            <pc:docMk/>
            <pc:sldMk cId="2024568414" sldId="572"/>
            <ac:spMk id="2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9:32.200" v="23" actId="20577"/>
        <pc:sldMkLst>
          <pc:docMk/>
          <pc:sldMk cId="133821110" sldId="573"/>
        </pc:sldMkLst>
        <pc:spChg chg="mod">
          <ac:chgData name="Paul Nadler" userId="QXeaUh7WCQSFzAOWmup+cntOln/9wZqMZGodF1tCPxw=" providerId="None" clId="Web-{C438BF68-3569-43F1-8BCD-91ADEE147D91}" dt="2025-08-27T20:39:32.200" v="23" actId="20577"/>
          <ac:spMkLst>
            <pc:docMk/>
            <pc:sldMk cId="133821110" sldId="573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8:12.369" v="1" actId="20577"/>
        <pc:sldMkLst>
          <pc:docMk/>
          <pc:sldMk cId="2379375793" sldId="574"/>
        </pc:sldMkLst>
        <pc:spChg chg="mod">
          <ac:chgData name="Paul Nadler" userId="QXeaUh7WCQSFzAOWmup+cntOln/9wZqMZGodF1tCPxw=" providerId="None" clId="Web-{C438BF68-3569-43F1-8BCD-91ADEE147D91}" dt="2025-08-27T20:38:12.369" v="1" actId="20577"/>
          <ac:spMkLst>
            <pc:docMk/>
            <pc:sldMk cId="2379375793" sldId="574"/>
            <ac:spMk id="2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9:46.388" v="27" actId="20577"/>
        <pc:sldMkLst>
          <pc:docMk/>
          <pc:sldMk cId="281218424" sldId="578"/>
        </pc:sldMkLst>
        <pc:spChg chg="mod">
          <ac:chgData name="Paul Nadler" userId="QXeaUh7WCQSFzAOWmup+cntOln/9wZqMZGodF1tCPxw=" providerId="None" clId="Web-{C438BF68-3569-43F1-8BCD-91ADEE147D91}" dt="2025-08-27T20:39:46.388" v="27" actId="20577"/>
          <ac:spMkLst>
            <pc:docMk/>
            <pc:sldMk cId="281218424" sldId="578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9:39.810" v="25" actId="20577"/>
        <pc:sldMkLst>
          <pc:docMk/>
          <pc:sldMk cId="1410955469" sldId="579"/>
        </pc:sldMkLst>
        <pc:spChg chg="mod">
          <ac:chgData name="Paul Nadler" userId="QXeaUh7WCQSFzAOWmup+cntOln/9wZqMZGodF1tCPxw=" providerId="None" clId="Web-{C438BF68-3569-43F1-8BCD-91ADEE147D91}" dt="2025-08-27T20:39:39.810" v="25" actId="20577"/>
          <ac:spMkLst>
            <pc:docMk/>
            <pc:sldMk cId="1410955469" sldId="579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9:24.043" v="21" actId="20577"/>
        <pc:sldMkLst>
          <pc:docMk/>
          <pc:sldMk cId="3672785180" sldId="581"/>
        </pc:sldMkLst>
        <pc:spChg chg="mod">
          <ac:chgData name="Paul Nadler" userId="QXeaUh7WCQSFzAOWmup+cntOln/9wZqMZGodF1tCPxw=" providerId="None" clId="Web-{C438BF68-3569-43F1-8BCD-91ADEE147D91}" dt="2025-08-27T20:39:24.043" v="21" actId="20577"/>
          <ac:spMkLst>
            <pc:docMk/>
            <pc:sldMk cId="3672785180" sldId="581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14.092" v="32" actId="20577"/>
        <pc:sldMkLst>
          <pc:docMk/>
          <pc:sldMk cId="1676834981" sldId="582"/>
        </pc:sldMkLst>
        <pc:spChg chg="mod">
          <ac:chgData name="Paul Nadler" userId="QXeaUh7WCQSFzAOWmup+cntOln/9wZqMZGodF1tCPxw=" providerId="None" clId="Web-{C438BF68-3569-43F1-8BCD-91ADEE147D91}" dt="2025-08-27T20:40:14.092" v="32" actId="20577"/>
          <ac:spMkLst>
            <pc:docMk/>
            <pc:sldMk cId="1676834981" sldId="582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29.233" v="35" actId="20577"/>
        <pc:sldMkLst>
          <pc:docMk/>
          <pc:sldMk cId="2679177324" sldId="583"/>
        </pc:sldMkLst>
        <pc:spChg chg="mod">
          <ac:chgData name="Paul Nadler" userId="QXeaUh7WCQSFzAOWmup+cntOln/9wZqMZGodF1tCPxw=" providerId="None" clId="Web-{C438BF68-3569-43F1-8BCD-91ADEE147D91}" dt="2025-08-27T20:40:29.233" v="35" actId="20577"/>
          <ac:spMkLst>
            <pc:docMk/>
            <pc:sldMk cId="2679177324" sldId="583"/>
            <ac:spMk id="2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39.749" v="36" actId="20577"/>
        <pc:sldMkLst>
          <pc:docMk/>
          <pc:sldMk cId="2434639577" sldId="587"/>
        </pc:sldMkLst>
        <pc:spChg chg="mod">
          <ac:chgData name="Paul Nadler" userId="QXeaUh7WCQSFzAOWmup+cntOln/9wZqMZGodF1tCPxw=" providerId="None" clId="Web-{C438BF68-3569-43F1-8BCD-91ADEE147D91}" dt="2025-08-27T20:40:39.749" v="36" actId="20577"/>
          <ac:spMkLst>
            <pc:docMk/>
            <pc:sldMk cId="2434639577" sldId="587"/>
            <ac:spMk id="2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44.875" v="37" actId="20577"/>
        <pc:sldMkLst>
          <pc:docMk/>
          <pc:sldMk cId="3705166554" sldId="588"/>
        </pc:sldMkLst>
        <pc:spChg chg="mod">
          <ac:chgData name="Paul Nadler" userId="QXeaUh7WCQSFzAOWmup+cntOln/9wZqMZGodF1tCPxw=" providerId="None" clId="Web-{C438BF68-3569-43F1-8BCD-91ADEE147D91}" dt="2025-08-27T20:40:44.875" v="37" actId="20577"/>
          <ac:spMkLst>
            <pc:docMk/>
            <pc:sldMk cId="3705166554" sldId="588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00.201" v="30" actId="20577"/>
        <pc:sldMkLst>
          <pc:docMk/>
          <pc:sldMk cId="2460250354" sldId="589"/>
        </pc:sldMkLst>
        <pc:spChg chg="mod">
          <ac:chgData name="Paul Nadler" userId="QXeaUh7WCQSFzAOWmup+cntOln/9wZqMZGodF1tCPxw=" providerId="None" clId="Web-{C438BF68-3569-43F1-8BCD-91ADEE147D91}" dt="2025-08-27T20:40:00.201" v="30" actId="20577"/>
          <ac:spMkLst>
            <pc:docMk/>
            <pc:sldMk cId="2460250354" sldId="589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38:28.995" v="3" actId="20577"/>
        <pc:sldMkLst>
          <pc:docMk/>
          <pc:sldMk cId="4294159296" sldId="590"/>
        </pc:sldMkLst>
        <pc:spChg chg="mod">
          <ac:chgData name="Paul Nadler" userId="QXeaUh7WCQSFzAOWmup+cntOln/9wZqMZGodF1tCPxw=" providerId="None" clId="Web-{C438BF68-3569-43F1-8BCD-91ADEE147D91}" dt="2025-08-27T20:38:28.995" v="3" actId="20577"/>
          <ac:spMkLst>
            <pc:docMk/>
            <pc:sldMk cId="4294159296" sldId="590"/>
            <ac:spMk id="3" creationId="{00000000-0000-0000-0000-000000000000}"/>
          </ac:spMkLst>
        </pc:spChg>
      </pc:sldChg>
      <pc:sldChg chg="modSp">
        <pc:chgData name="Paul Nadler" userId="QXeaUh7WCQSFzAOWmup+cntOln/9wZqMZGodF1tCPxw=" providerId="None" clId="Web-{C438BF68-3569-43F1-8BCD-91ADEE147D91}" dt="2025-08-27T20:40:19.717" v="34" actId="20577"/>
        <pc:sldMkLst>
          <pc:docMk/>
          <pc:sldMk cId="903081830" sldId="591"/>
        </pc:sldMkLst>
        <pc:spChg chg="mod">
          <ac:chgData name="Paul Nadler" userId="QXeaUh7WCQSFzAOWmup+cntOln/9wZqMZGodF1tCPxw=" providerId="None" clId="Web-{C438BF68-3569-43F1-8BCD-91ADEE147D91}" dt="2025-08-27T20:40:19.717" v="34" actId="20577"/>
          <ac:spMkLst>
            <pc:docMk/>
            <pc:sldMk cId="903081830" sldId="591"/>
            <ac:spMk id="2" creationId="{943D0AB2-CC20-A5AF-8B94-69317BBC9DA5}"/>
          </ac:spMkLst>
        </pc:spChg>
      </pc:sldChg>
      <pc:sldChg chg="modSp">
        <pc:chgData name="Paul Nadler" userId="QXeaUh7WCQSFzAOWmup+cntOln/9wZqMZGodF1tCPxw=" providerId="None" clId="Web-{C438BF68-3569-43F1-8BCD-91ADEE147D91}" dt="2025-08-27T20:38:42.354" v="4" actId="20577"/>
        <pc:sldMkLst>
          <pc:docMk/>
          <pc:sldMk cId="2180563754" sldId="592"/>
        </pc:sldMkLst>
        <pc:spChg chg="mod">
          <ac:chgData name="Paul Nadler" userId="QXeaUh7WCQSFzAOWmup+cntOln/9wZqMZGodF1tCPxw=" providerId="None" clId="Web-{C438BF68-3569-43F1-8BCD-91ADEE147D91}" dt="2025-08-27T20:38:42.354" v="4" actId="20577"/>
          <ac:spMkLst>
            <pc:docMk/>
            <pc:sldMk cId="2180563754" sldId="592"/>
            <ac:spMk id="2" creationId="{5A63D3E3-BE1F-F53C-1C67-20BA5177FCE4}"/>
          </ac:spMkLst>
        </pc:spChg>
      </pc:sldChg>
      <pc:sldChg chg="modSp">
        <pc:chgData name="Paul Nadler" userId="QXeaUh7WCQSFzAOWmup+cntOln/9wZqMZGodF1tCPxw=" providerId="None" clId="Web-{C438BF68-3569-43F1-8BCD-91ADEE147D91}" dt="2025-08-27T20:38:52.136" v="5" actId="20577"/>
        <pc:sldMkLst>
          <pc:docMk/>
          <pc:sldMk cId="1798794193" sldId="593"/>
        </pc:sldMkLst>
        <pc:spChg chg="mod">
          <ac:chgData name="Paul Nadler" userId="QXeaUh7WCQSFzAOWmup+cntOln/9wZqMZGodF1tCPxw=" providerId="None" clId="Web-{C438BF68-3569-43F1-8BCD-91ADEE147D91}" dt="2025-08-27T20:38:52.136" v="5" actId="20577"/>
          <ac:spMkLst>
            <pc:docMk/>
            <pc:sldMk cId="1798794193" sldId="593"/>
            <ac:spMk id="2" creationId="{3EECDDE0-E49D-8839-30D6-39CEDE8C4F7C}"/>
          </ac:spMkLst>
        </pc:spChg>
      </pc:sldChg>
    </pc:docChg>
  </pc:docChgLst>
  <pc:docChgLst>
    <pc:chgData name="Erica Brode" userId="J+zSIoSKWRzrhWgG0nZO276icqtypK/ZVljXEufyqhw=" providerId="None" clId="Web-{D1282717-782C-4C88-A340-954DEAE3F387}"/>
    <pc:docChg chg="modSld">
      <pc:chgData name="Erica Brode" userId="J+zSIoSKWRzrhWgG0nZO276icqtypK/ZVljXEufyqhw=" providerId="None" clId="Web-{D1282717-782C-4C88-A340-954DEAE3F387}" dt="2025-08-26T23:55:17.057" v="41" actId="20577"/>
      <pc:docMkLst>
        <pc:docMk/>
      </pc:docMkLst>
      <pc:sldChg chg="modSp">
        <pc:chgData name="Erica Brode" userId="J+zSIoSKWRzrhWgG0nZO276icqtypK/ZVljXEufyqhw=" providerId="None" clId="Web-{D1282717-782C-4C88-A340-954DEAE3F387}" dt="2025-08-26T23:55:17.057" v="41" actId="20577"/>
        <pc:sldMkLst>
          <pc:docMk/>
          <pc:sldMk cId="2460250354" sldId="589"/>
        </pc:sldMkLst>
        <pc:spChg chg="mod">
          <ac:chgData name="Erica Brode" userId="J+zSIoSKWRzrhWgG0nZO276icqtypK/ZVljXEufyqhw=" providerId="None" clId="Web-{D1282717-782C-4C88-A340-954DEAE3F387}" dt="2025-08-26T23:55:17.057" v="41" actId="20577"/>
          <ac:spMkLst>
            <pc:docMk/>
            <pc:sldMk cId="2460250354" sldId="589"/>
            <ac:spMk id="6" creationId="{00000000-0000-0000-0000-000000000000}"/>
          </ac:spMkLst>
        </pc:spChg>
      </pc:sldChg>
    </pc:docChg>
  </pc:docChgLst>
  <pc:docChgLst>
    <pc:chgData name="Rashmi Manjunath" userId="e/M2ghOBaaeKU1hCJnYnKY0Uk+fycOozBbOHAr3W9Fc=" providerId="None" clId="Web-{91E8ACAA-BD05-44E2-A51A-A00E3DC87EA6}"/>
    <pc:docChg chg="modSld">
      <pc:chgData name="Rashmi Manjunath" userId="e/M2ghOBaaeKU1hCJnYnKY0Uk+fycOozBbOHAr3W9Fc=" providerId="None" clId="Web-{91E8ACAA-BD05-44E2-A51A-A00E3DC87EA6}" dt="2025-08-27T17:30:41.965" v="606" actId="1076"/>
      <pc:docMkLst>
        <pc:docMk/>
      </pc:docMkLst>
      <pc:sldChg chg="modSp">
        <pc:chgData name="Rashmi Manjunath" userId="e/M2ghOBaaeKU1hCJnYnKY0Uk+fycOozBbOHAr3W9Fc=" providerId="None" clId="Web-{91E8ACAA-BD05-44E2-A51A-A00E3DC87EA6}" dt="2025-08-27T17:19:24.398" v="226" actId="20577"/>
        <pc:sldMkLst>
          <pc:docMk/>
          <pc:sldMk cId="1676834981" sldId="582"/>
        </pc:sldMkLst>
        <pc:spChg chg="mod">
          <ac:chgData name="Rashmi Manjunath" userId="e/M2ghOBaaeKU1hCJnYnKY0Uk+fycOozBbOHAr3W9Fc=" providerId="None" clId="Web-{91E8ACAA-BD05-44E2-A51A-A00E3DC87EA6}" dt="2025-08-27T17:19:24.398" v="226" actId="20577"/>
          <ac:spMkLst>
            <pc:docMk/>
            <pc:sldMk cId="1676834981" sldId="582"/>
            <ac:spMk id="3" creationId="{00000000-0000-0000-0000-000000000000}"/>
          </ac:spMkLst>
        </pc:spChg>
        <pc:picChg chg="mod">
          <ac:chgData name="Rashmi Manjunath" userId="e/M2ghOBaaeKU1hCJnYnKY0Uk+fycOozBbOHAr3W9Fc=" providerId="None" clId="Web-{91E8ACAA-BD05-44E2-A51A-A00E3DC87EA6}" dt="2025-08-27T17:13:33.302" v="167" actId="1076"/>
          <ac:picMkLst>
            <pc:docMk/>
            <pc:sldMk cId="1676834981" sldId="582"/>
            <ac:picMk id="10" creationId="{CE4DB771-28CA-4045-A10E-8CE3ED18D1C5}"/>
          </ac:picMkLst>
        </pc:picChg>
      </pc:sldChg>
      <pc:sldChg chg="modSp">
        <pc:chgData name="Rashmi Manjunath" userId="e/M2ghOBaaeKU1hCJnYnKY0Uk+fycOozBbOHAr3W9Fc=" providerId="None" clId="Web-{91E8ACAA-BD05-44E2-A51A-A00E3DC87EA6}" dt="2025-08-27T17:07:55.612" v="4" actId="20577"/>
        <pc:sldMkLst>
          <pc:docMk/>
          <pc:sldMk cId="2679177324" sldId="583"/>
        </pc:sldMkLst>
        <pc:spChg chg="mod">
          <ac:chgData name="Rashmi Manjunath" userId="e/M2ghOBaaeKU1hCJnYnKY0Uk+fycOozBbOHAr3W9Fc=" providerId="None" clId="Web-{91E8ACAA-BD05-44E2-A51A-A00E3DC87EA6}" dt="2025-08-27T17:07:55.612" v="4" actId="20577"/>
          <ac:spMkLst>
            <pc:docMk/>
            <pc:sldMk cId="2679177324" sldId="583"/>
            <ac:spMk id="2" creationId="{00000000-0000-0000-0000-000000000000}"/>
          </ac:spMkLst>
        </pc:spChg>
      </pc:sldChg>
      <pc:sldChg chg="modSp">
        <pc:chgData name="Rashmi Manjunath" userId="e/M2ghOBaaeKU1hCJnYnKY0Uk+fycOozBbOHAr3W9Fc=" providerId="None" clId="Web-{91E8ACAA-BD05-44E2-A51A-A00E3DC87EA6}" dt="2025-08-27T17:29:20.089" v="561" actId="20577"/>
        <pc:sldMkLst>
          <pc:docMk/>
          <pc:sldMk cId="2434639577" sldId="587"/>
        </pc:sldMkLst>
        <pc:spChg chg="mod">
          <ac:chgData name="Rashmi Manjunath" userId="e/M2ghOBaaeKU1hCJnYnKY0Uk+fycOozBbOHAr3W9Fc=" providerId="None" clId="Web-{91E8ACAA-BD05-44E2-A51A-A00E3DC87EA6}" dt="2025-08-27T17:25:30.978" v="425" actId="20577"/>
          <ac:spMkLst>
            <pc:docMk/>
            <pc:sldMk cId="2434639577" sldId="587"/>
            <ac:spMk id="4" creationId="{386ED58D-6096-6225-5E61-B12823B0D69C}"/>
          </ac:spMkLst>
        </pc:spChg>
        <pc:spChg chg="mod">
          <ac:chgData name="Rashmi Manjunath" userId="e/M2ghOBaaeKU1hCJnYnKY0Uk+fycOozBbOHAr3W9Fc=" providerId="None" clId="Web-{91E8ACAA-BD05-44E2-A51A-A00E3DC87EA6}" dt="2025-08-27T17:29:20.089" v="561" actId="20577"/>
          <ac:spMkLst>
            <pc:docMk/>
            <pc:sldMk cId="2434639577" sldId="587"/>
            <ac:spMk id="7" creationId="{C640CC71-04C6-E4FE-5428-2FD330AE7322}"/>
          </ac:spMkLst>
        </pc:spChg>
        <pc:spChg chg="mod">
          <ac:chgData name="Rashmi Manjunath" userId="e/M2ghOBaaeKU1hCJnYnKY0Uk+fycOozBbOHAr3W9Fc=" providerId="None" clId="Web-{91E8ACAA-BD05-44E2-A51A-A00E3DC87EA6}" dt="2025-08-27T17:26:27.541" v="452" actId="20577"/>
          <ac:spMkLst>
            <pc:docMk/>
            <pc:sldMk cId="2434639577" sldId="587"/>
            <ac:spMk id="9" creationId="{ABC6750E-F940-43D3-02C1-D8AA5226E665}"/>
          </ac:spMkLst>
        </pc:spChg>
        <pc:picChg chg="mod">
          <ac:chgData name="Rashmi Manjunath" userId="e/M2ghOBaaeKU1hCJnYnKY0Uk+fycOozBbOHAr3W9Fc=" providerId="None" clId="Web-{91E8ACAA-BD05-44E2-A51A-A00E3DC87EA6}" dt="2025-08-27T17:25:46.182" v="427" actId="1076"/>
          <ac:picMkLst>
            <pc:docMk/>
            <pc:sldMk cId="2434639577" sldId="587"/>
            <ac:picMk id="5" creationId="{44200AE2-DB82-8D49-BD2E-ABFA8063587A}"/>
          </ac:picMkLst>
        </pc:picChg>
      </pc:sldChg>
      <pc:sldChg chg="delSp modSp">
        <pc:chgData name="Rashmi Manjunath" userId="e/M2ghOBaaeKU1hCJnYnKY0Uk+fycOozBbOHAr3W9Fc=" providerId="None" clId="Web-{91E8ACAA-BD05-44E2-A51A-A00E3DC87EA6}" dt="2025-08-27T17:30:41.965" v="606" actId="1076"/>
        <pc:sldMkLst>
          <pc:docMk/>
          <pc:sldMk cId="903081830" sldId="591"/>
        </pc:sldMkLst>
        <pc:spChg chg="mod">
          <ac:chgData name="Rashmi Manjunath" userId="e/M2ghOBaaeKU1hCJnYnKY0Uk+fycOozBbOHAr3W9Fc=" providerId="None" clId="Web-{91E8ACAA-BD05-44E2-A51A-A00E3DC87EA6}" dt="2025-08-27T17:30:39.230" v="605" actId="1076"/>
          <ac:spMkLst>
            <pc:docMk/>
            <pc:sldMk cId="903081830" sldId="591"/>
            <ac:spMk id="2" creationId="{943D0AB2-CC20-A5AF-8B94-69317BBC9DA5}"/>
          </ac:spMkLst>
        </pc:spChg>
        <pc:spChg chg="del">
          <ac:chgData name="Rashmi Manjunath" userId="e/M2ghOBaaeKU1hCJnYnKY0Uk+fycOozBbOHAr3W9Fc=" providerId="None" clId="Web-{91E8ACAA-BD05-44E2-A51A-A00E3DC87EA6}" dt="2025-08-27T17:29:39.870" v="562"/>
          <ac:spMkLst>
            <pc:docMk/>
            <pc:sldMk cId="903081830" sldId="591"/>
            <ac:spMk id="6" creationId="{1907B176-7245-8CA0-CABD-E9C590C1F860}"/>
          </ac:spMkLst>
        </pc:spChg>
        <pc:spChg chg="mod">
          <ac:chgData name="Rashmi Manjunath" userId="e/M2ghOBaaeKU1hCJnYnKY0Uk+fycOozBbOHAr3W9Fc=" providerId="None" clId="Web-{91E8ACAA-BD05-44E2-A51A-A00E3DC87EA6}" dt="2025-08-27T17:30:41.965" v="606" actId="1076"/>
          <ac:spMkLst>
            <pc:docMk/>
            <pc:sldMk cId="903081830" sldId="591"/>
            <ac:spMk id="7" creationId="{A98CA0BE-90BC-640F-8829-DA0D5FBBE0CB}"/>
          </ac:spMkLst>
        </pc:spChg>
        <pc:picChg chg="mod">
          <ac:chgData name="Rashmi Manjunath" userId="e/M2ghOBaaeKU1hCJnYnKY0Uk+fycOozBbOHAr3W9Fc=" providerId="None" clId="Web-{91E8ACAA-BD05-44E2-A51A-A00E3DC87EA6}" dt="2025-08-27T17:30:06.355" v="576" actId="1076"/>
          <ac:picMkLst>
            <pc:docMk/>
            <pc:sldMk cId="903081830" sldId="591"/>
            <ac:picMk id="5" creationId="{FF767ABC-40B2-9424-1F25-C803541CD7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8/27/2025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6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Succinct introduction to our role here at UCSF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AE3F133B-D5F1-5A41-9B39-CDE90C617C6D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9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Breakout Rooms (5 minutes)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4A930175-6C12-3C48-B2BF-C0D2969F7D66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4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presenter gives their mission statement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6713D73B-12F2-AE45-9644-207635007BFD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8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to find it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6713D73B-12F2-AE45-9644-207635007BFD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2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6713D73B-12F2-AE45-9644-207635007BFD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C2F06F62-A92A-45DF-921E-2DBBED8F72A0}" type="datetime1">
              <a:rPr lang="en-US" smtClean="0">
                <a:latin typeface="Arial" pitchFamily="34" charset="0"/>
                <a:cs typeface="Arial" pitchFamily="34" charset="0"/>
              </a:rPr>
              <a:t>8/27/2025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1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1130157" y="2883538"/>
            <a:ext cx="611416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30157" y="3502169"/>
            <a:ext cx="6094556" cy="569943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1130157" y="600479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8/27/2025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30157" y="433573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52" y="766357"/>
            <a:ext cx="1490964" cy="9107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253446" y="608702"/>
            <a:ext cx="5979447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446" y="353750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8/27/2025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“Lorem ipsum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1801" y="94167"/>
            <a:ext cx="7779077" cy="4745915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site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</a:t>
            </a:r>
            <a:r>
              <a:rPr lang="en-US"/>
              <a:t> </a:t>
            </a:r>
            <a:r>
              <a:rPr lang="en-US" err="1"/>
              <a:t>isicing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sedo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labotre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et </a:t>
            </a:r>
            <a:r>
              <a:rPr lang="en-US" err="1"/>
              <a:t>venium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1801" y="4921541"/>
            <a:ext cx="7779077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/>
              <a:t>Author’s Name Here</a:t>
            </a:r>
          </a:p>
          <a:p>
            <a:pPr lvl="0"/>
            <a:r>
              <a:rPr lang="en-US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8/27/2025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0980" y="438912"/>
            <a:ext cx="7582653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0979" y="1563752"/>
            <a:ext cx="7825943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8/27/2025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0431" y="438912"/>
            <a:ext cx="7603202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40431" y="2021792"/>
            <a:ext cx="7846492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140431" y="1563684"/>
            <a:ext cx="7584966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8/27/2025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0395" y="356107"/>
            <a:ext cx="7598312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20395" y="1562634"/>
            <a:ext cx="3530456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120395" y="1013951"/>
            <a:ext cx="7598312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8" y="1556703"/>
            <a:ext cx="3836080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3693AB-E85E-4A83-93AE-7C2C33716FFD}" type="datetime1">
              <a:rPr lang="en-US" smtClean="0"/>
              <a:t>8/27/2025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30157" y="434801"/>
            <a:ext cx="7608586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>
                <a:solidFill>
                  <a:srgbClr val="FFFF00"/>
                </a:solidFill>
              </a:defRPr>
            </a:lvl1pPr>
          </a:lstStyle>
          <a:p>
            <a:pPr marL="0" lvl="0"/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130157" y="1125007"/>
            <a:ext cx="7608586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>
                <a:solidFill>
                  <a:schemeClr val="bg2"/>
                </a:solidFill>
              </a:defRPr>
            </a:lvl1pPr>
          </a:lstStyle>
          <a:p>
            <a:pPr marL="0" lvl="0" indent="0"/>
            <a:r>
              <a:rPr lang="en-US"/>
              <a:t>Subhead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7F4196-1AA7-489C-AB25-66F2A1CDE0B2}" type="datetime1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1802" y="434993"/>
            <a:ext cx="7554048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1802" y="1565576"/>
            <a:ext cx="7555888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8/27/2025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9" r:id="rId2"/>
    <p:sldLayoutId id="2147483940" r:id="rId3"/>
    <p:sldLayoutId id="2147483941" r:id="rId4"/>
    <p:sldLayoutId id="2147483950" r:id="rId5"/>
    <p:sldLayoutId id="2147483942" r:id="rId6"/>
    <p:sldLayoutId id="2147483943" r:id="rId7"/>
    <p:sldLayoutId id="2147483944" r:id="rId8"/>
    <p:sldLayoutId id="2147483947" r:id="rId9"/>
    <p:sldLayoutId id="2147483948" r:id="rId10"/>
    <p:sldLayoutId id="2147483949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.ucsf.edu/feedbackskill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library.ucsf.edu/display/TBS" TargetMode="External"/><Relationship Id="rId5" Type="http://schemas.openxmlformats.org/officeDocument/2006/relationships/hyperlink" Target="https://meded.ucsf.edu/faculty-educators/faculty-development-all/aoc-initiative-resources-and-tools/aoc-initiative-resources-clinical-learning-environment" TargetMode="External"/><Relationship Id="rId4" Type="http://schemas.openxmlformats.org/officeDocument/2006/relationships/hyperlink" Target="https://meded.ucsf.edu/faculty-educators/faculty-development/bridges-faculty-development-foundations-2-resource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enate.ucsf.edu/faculty-handbook" TargetMode="Externa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5" y="466555"/>
            <a:ext cx="8013844" cy="1261884"/>
          </a:xfrm>
        </p:spPr>
        <p:txBody>
          <a:bodyPr/>
          <a:lstStyle/>
          <a:p>
            <a:pPr algn="ctr"/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Achieving Success as a Clinician</a:t>
            </a:r>
            <a:br>
              <a:rPr lang="en-US" sz="2400">
                <a:latin typeface="Times New Roman"/>
              </a:rPr>
            </a:br>
            <a:r>
              <a:rPr lang="en-US" sz="2400">
                <a:solidFill>
                  <a:srgbClr val="FFFF00"/>
                </a:solidFill>
                <a:latin typeface="Times New Roman"/>
                <a:cs typeface="Times New Roman"/>
              </a:rPr>
              <a:t>Strategies for Succeeding in Academia when your Primary Role is Focused on Providing Clinical Care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156" y="3518048"/>
            <a:ext cx="8013843" cy="569943"/>
          </a:xfrm>
        </p:spPr>
        <p:txBody>
          <a:bodyPr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339" y="1898290"/>
            <a:ext cx="2857094" cy="1904729"/>
          </a:xfrm>
          <a:prstGeom prst="rect">
            <a:avLst/>
          </a:prstGeom>
        </p:spPr>
      </p:pic>
      <p:pic>
        <p:nvPicPr>
          <p:cNvPr id="1026" name="Picture 2" descr="UCSF Medical Center at Mission Bay">
            <a:extLst>
              <a:ext uri="{FF2B5EF4-FFF2-40B4-BE49-F238E27FC236}">
                <a16:creationId xmlns:a16="http://schemas.microsoft.com/office/drawing/2014/main" id="{E0ACF5D0-68B6-F742-BFBA-B24A918F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69" y="1926598"/>
            <a:ext cx="3431426" cy="19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l Internal Medicine at Post Street | UCSF Health">
            <a:extLst>
              <a:ext uri="{FF2B5EF4-FFF2-40B4-BE49-F238E27FC236}">
                <a16:creationId xmlns:a16="http://schemas.microsoft.com/office/drawing/2014/main" id="{11BCDB44-8CD5-EE47-BCD3-02426C19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210" y="4255719"/>
            <a:ext cx="4969561" cy="191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CDDE0-E49D-8839-30D6-39CEDE8C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80" y="438912"/>
            <a:ext cx="7582653" cy="935705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to promote diversity, equity and </a:t>
            </a:r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inclusion in your work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379E-FF1C-D93A-1D8B-4EE9AF9DA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979" y="1373252"/>
            <a:ext cx="7825943" cy="487827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TEACHING &amp; MENTORING 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Designing and/or teaching courses or curricula that meet the needs of disadvantaged students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UNIVERSITY &amp; PUBLIC SERVICE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Engagement in seminars, conferences, or institutes that address the concerns of women, under- represented minorities and other marginalized and under-represented groups (i.e. LGBTQ and people with disabilities)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PROFESSIONAL ACTIVITIES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Promoting welcoming classroom environments for students from culturally diverse groups 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cs typeface="Arial"/>
              </a:rPr>
              <a:t>Contributions-to-Diversity-Equity-and-Inculsion-Guidelines-for-the-Development-of-Statements-for-UCSF-Faculty.pdf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74B3F-D52C-CA46-49BE-5FE1E4E5F3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10F99-7140-AEA5-7AC8-476D13877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and/or Sub Brand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6F3A-F53E-29F1-6B62-CF90065A1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9419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231122" y="320089"/>
            <a:ext cx="7396326" cy="2446317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                          Mentoring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do you know if you are in a good mentoring relationship?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Goal-specific Mentors</a:t>
            </a: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ea typeface="+mj-lt"/>
                <a:cs typeface="+mj-lt"/>
              </a:rPr>
              <a:t>https://facultyacademicaffairs.ucsf.edu/faculty-life/mentoring</a:t>
            </a:r>
            <a:endParaRPr lang="en-US" sz="16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DBB2F-D757-6141-B1C8-93F55E063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691" y="3429000"/>
            <a:ext cx="5000108" cy="28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518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015857" y="262684"/>
            <a:ext cx="7608586" cy="75129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to choose which opportunities to take on (for example- committee work) </a:t>
            </a:r>
          </a:p>
          <a:p>
            <a:pPr algn="ctr"/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When? </a:t>
            </a:r>
            <a:endParaRPr lang="en-US"/>
          </a:p>
          <a:p>
            <a:pPr algn="ctr"/>
            <a:r>
              <a:rPr lang="en-US" sz="1600" dirty="0">
                <a:solidFill>
                  <a:srgbClr val="FFFF00"/>
                </a:solidFill>
                <a:ea typeface="+mj-lt"/>
                <a:cs typeface="+mj-lt"/>
              </a:rPr>
              <a:t>https://senate.ucsf.edu/description-of-standing-committees</a:t>
            </a:r>
            <a:endParaRPr lang="en-US" sz="1600" dirty="0"/>
          </a:p>
          <a:p>
            <a:pPr algn="ctr"/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cs typeface="Arial"/>
            </a:endParaRPr>
          </a:p>
          <a:p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85C95-962D-A04A-BDCF-B5DC47482E5D}"/>
              </a:ext>
            </a:extLst>
          </p:cNvPr>
          <p:cNvSpPr txBox="1"/>
          <p:nvPr/>
        </p:nvSpPr>
        <p:spPr bwMode="auto">
          <a:xfrm>
            <a:off x="4263242" y="3429000"/>
            <a:ext cx="6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US" sz="200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66C24-A342-964C-B86F-BA9E0397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051" y="3057614"/>
            <a:ext cx="2857870" cy="2867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A4EAC-0448-8336-FC86-21E387FD5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256" y="3057614"/>
            <a:ext cx="3874102" cy="28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1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21398" y="431826"/>
            <a:ext cx="7608586" cy="83078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Organization of materials for CV and keeping the document updated </a:t>
            </a:r>
          </a:p>
          <a:p>
            <a:endParaRPr lang="en-US" sz="2400"/>
          </a:p>
          <a:p>
            <a:br>
              <a:rPr lang="en-US" dirty="0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04EF1-961E-9C4D-B405-968F6B2E4C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44" y="1885909"/>
            <a:ext cx="5333517" cy="39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554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425261"/>
            <a:ext cx="7608586" cy="2003885"/>
          </a:xfrm>
        </p:spPr>
        <p:txBody>
          <a:bodyPr/>
          <a:lstStyle/>
          <a:p>
            <a:pPr marL="0" indent="0" algn="ctr">
              <a:buClr>
                <a:schemeClr val="bg1"/>
              </a:buClr>
            </a:pPr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to develop "outside" references for advancement to Associate Professor and the general topic of looking ahead </a:t>
            </a:r>
          </a:p>
          <a:p>
            <a:pPr marL="0" indent="0"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208A1-0974-4C40-96DF-50F8F0E22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92" y="2334550"/>
            <a:ext cx="4933945" cy="35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42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47674" y="511904"/>
            <a:ext cx="7608586" cy="383182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Teaching </a:t>
            </a:r>
            <a:endParaRPr lang="en-US" sz="3200" dirty="0"/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/>
                <a:cs typeface="Times New Roman"/>
              </a:rPr>
              <a:t>	How to balance teaching with clinical and administrative work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/>
                <a:cs typeface="Times New Roman"/>
              </a:rPr>
              <a:t>	How teaching and education fits into academic advancement</a:t>
            </a:r>
          </a:p>
          <a:p>
            <a:br>
              <a:rPr lang="en-US" dirty="0"/>
            </a:br>
            <a:endParaRPr lang="en-US" sz="2400"/>
          </a:p>
          <a:p>
            <a:br>
              <a:rPr lang="en-US" dirty="0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926" y="3319443"/>
            <a:ext cx="4262581" cy="27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57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65191" y="520662"/>
            <a:ext cx="7608586" cy="38318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Teaching Continued…Faculty development on the run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359569" y="1608504"/>
            <a:ext cx="8434136" cy="39210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2100" b="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4295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12863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/>
              <a:t>LACE mini-modules on feedback: </a:t>
            </a:r>
            <a:r>
              <a:rPr lang="en-US" sz="1800" dirty="0">
                <a:hlinkClick r:id="rId3"/>
              </a:rPr>
              <a:t>http://tiny.ucsf.edu/feedbackskills</a:t>
            </a:r>
            <a:endParaRPr lang="en-US" sz="1800" dirty="0"/>
          </a:p>
          <a:p>
            <a:pPr marL="0" indent="0"/>
            <a:r>
              <a:rPr lang="en-US" sz="1800" dirty="0"/>
              <a:t>F2 Video Modules: </a:t>
            </a:r>
            <a:r>
              <a:rPr lang="en-US" sz="1800" dirty="0">
                <a:hlinkClick r:id="rId4"/>
              </a:rPr>
              <a:t>https://meded.ucsf.edu/faculty-educators/faculty-development/bridges-faculty-development-foundations-2-resources</a:t>
            </a:r>
            <a:endParaRPr lang="en-US" sz="1800" dirty="0"/>
          </a:p>
          <a:p>
            <a:pPr marL="0" indent="0"/>
            <a:r>
              <a:rPr lang="en-US" sz="1800" dirty="0"/>
              <a:t>AOC initiative resources: </a:t>
            </a:r>
            <a:r>
              <a:rPr lang="en-US" sz="1800" dirty="0">
                <a:hlinkClick r:id="rId5"/>
              </a:rPr>
              <a:t>https://meded.ucsf.edu/faculty-educators/faculty-development-all/aoc-initiative-resources-and-tools/aoc-initiative-resources-clinical-learning-environment#</a:t>
            </a:r>
            <a:endParaRPr lang="en-US" sz="1800" dirty="0"/>
          </a:p>
          <a:p>
            <a:pPr marL="0" indent="0"/>
            <a:r>
              <a:rPr lang="en-US" sz="1800" dirty="0"/>
              <a:t>Center for Faculty Educators: </a:t>
            </a:r>
            <a:r>
              <a:rPr lang="en-US" sz="1800" dirty="0">
                <a:hlinkClick r:id="rId6"/>
              </a:rPr>
              <a:t>https://wiki.library.ucsf.edu/display/TBS</a:t>
            </a:r>
            <a:endParaRPr lang="en-US" sz="1800" dirty="0"/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/>
              <a:t>TOP observation program </a:t>
            </a:r>
            <a:endParaRPr lang="en-US" sz="1800">
              <a:cs typeface="Arial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/>
              <a:t>Skills workshops</a:t>
            </a:r>
            <a:endParaRPr lang="en-US" sz="1800">
              <a:cs typeface="Arial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/>
              <a:t>UCSF TEACH certificates </a:t>
            </a:r>
            <a:endParaRPr lang="en-US" sz="1800">
              <a:cs typeface="Arial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/>
              <a:t>Educational Scholarship Conference (ESCape)</a:t>
            </a:r>
            <a:endParaRPr lang="en-US" sz="1800">
              <a:cs typeface="Arial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>
                <a:cs typeface="Arial"/>
              </a:rPr>
              <a:t>Teaching Scholars Program (TSP) </a:t>
            </a:r>
          </a:p>
          <a:p>
            <a:pPr marL="0" indent="0"/>
            <a:endParaRPr lang="en-US" sz="1800">
              <a:cs typeface="Arial"/>
            </a:endParaRPr>
          </a:p>
          <a:p>
            <a:pPr marL="0" indent="0"/>
            <a:r>
              <a:rPr lang="en-US" sz="1800">
                <a:cs typeface="Arial"/>
              </a:rPr>
              <a:t>            </a:t>
            </a:r>
          </a:p>
          <a:p>
            <a:pPr marL="0" indent="0"/>
            <a:endParaRPr lang="en-US"/>
          </a:p>
        </p:txBody>
      </p:sp>
      <p:sp>
        <p:nvSpPr>
          <p:cNvPr id="7" name="AutoShape 2" descr="149,191 Running Illustrations &amp; Clip Art - iStock"/>
          <p:cNvSpPr>
            <a:spLocks noChangeAspect="1" noChangeArrowheads="1"/>
          </p:cNvSpPr>
          <p:nvPr/>
        </p:nvSpPr>
        <p:spPr bwMode="auto">
          <a:xfrm>
            <a:off x="155574" y="-144463"/>
            <a:ext cx="1324309" cy="13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03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068847" y="306688"/>
            <a:ext cx="7277573" cy="581399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Clinical Leadership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/>
              <a:cs typeface="Times New Roman"/>
            </a:endParaRPr>
          </a:p>
          <a:p>
            <a:r>
              <a:rPr lang="en-US" sz="2800" dirty="0">
                <a:latin typeface="Times New Roman"/>
                <a:cs typeface="Times New Roman"/>
              </a:rPr>
              <a:t>At unit/clinic, divisional, department and health system levels</a:t>
            </a:r>
          </a:p>
          <a:p>
            <a:pPr marL="457200" indent="-457200">
              <a:buFont typeface="Arial" panose="05000000000000000000" pitchFamily="2" charset="2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Operations, quality improvement, patient safety, patient + physician experience, utilization management</a:t>
            </a:r>
          </a:p>
          <a:p>
            <a:r>
              <a:rPr lang="en-US" sz="2800" dirty="0">
                <a:latin typeface="Times New Roman"/>
                <a:cs typeface="Times New Roman"/>
              </a:rPr>
              <a:t>Want to develop skills: 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LEAN Management Training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UCSF Leadership Institute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Join a taskforce or committee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Show up to meetings and events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4" descr="Online MBA Clinical Leadership">
            <a:extLst>
              <a:ext uri="{FF2B5EF4-FFF2-40B4-BE49-F238E27FC236}">
                <a16:creationId xmlns:a16="http://schemas.microsoft.com/office/drawing/2014/main" id="{CE4DB771-28CA-4045-A10E-8CE3ED18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110" y="1062566"/>
            <a:ext cx="5050454" cy="162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349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D0AB2-CC20-A5AF-8B94-69317BBC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84" y="-136829"/>
            <a:ext cx="7871764" cy="2824941"/>
          </a:xfrm>
        </p:spPr>
        <p:txBody>
          <a:bodyPr/>
          <a:lstStyle/>
          <a:p>
            <a:pPr algn="ctr"/>
            <a:br>
              <a:rPr lang="en-US" sz="3200" dirty="0">
                <a:latin typeface="Times New Roman"/>
                <a:cs typeface="Arial"/>
              </a:rPr>
            </a:br>
            <a:r>
              <a:rPr lang="en-US" sz="3200" dirty="0">
                <a:latin typeface="Times New Roman"/>
                <a:cs typeface="Arial"/>
              </a:rPr>
              <a:t>Working effectively with your interprofessional peers</a:t>
            </a:r>
            <a:r>
              <a:rPr lang="en-US" dirty="0">
                <a:cs typeface="Arial"/>
              </a:rPr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B1D74-59FE-F5FF-13EE-AEBD077AE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A person holding a paper and standing in front of a table with people around it&#10;&#10;Description automatically generated">
            <a:extLst>
              <a:ext uri="{FF2B5EF4-FFF2-40B4-BE49-F238E27FC236}">
                <a16:creationId xmlns:a16="http://schemas.microsoft.com/office/drawing/2014/main" id="{FF767ABC-40B2-9424-1F25-C803541C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043" y="4575392"/>
            <a:ext cx="2641426" cy="1758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CA0BE-90BC-640F-8829-DA0D5FBBE0CB}"/>
              </a:ext>
            </a:extLst>
          </p:cNvPr>
          <p:cNvSpPr txBox="1"/>
          <p:nvPr/>
        </p:nvSpPr>
        <p:spPr bwMode="auto">
          <a:xfrm>
            <a:off x="1307403" y="1512386"/>
            <a:ext cx="7420366" cy="276998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Strategies for Success: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Cultivate respect and curiosity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Get to know your interprofessional team 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Be slow to judge others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Teach, train, research, write, and collaborate with other professions whenever possible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Avoid viewing any other profession as an extension of yours; instead see how they complement each other to care for the whole patient</a:t>
            </a:r>
          </a:p>
          <a:p>
            <a:pPr marL="342900" indent="-342900">
              <a:buFontTx/>
              <a:buChar char="-"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818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993670"/>
          </a:xfrm>
        </p:spPr>
        <p:txBody>
          <a:bodyPr/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Imposter Syndrome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944948"/>
            <a:ext cx="7608586" cy="575093"/>
          </a:xfrm>
        </p:spPr>
        <p:txBody>
          <a:bodyPr/>
          <a:lstStyle/>
          <a:p>
            <a:endParaRPr lang="en-US" sz="3200">
              <a:latin typeface="Times New Roman"/>
              <a:cs typeface="Times New Roman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AF5DF-DC89-544A-AFEE-662B0C34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23" y="1709355"/>
            <a:ext cx="5847253" cy="45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73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628698"/>
          </a:xfrm>
        </p:spPr>
        <p:txBody>
          <a:bodyPr/>
          <a:lstStyle/>
          <a:p>
            <a:pPr algn="ctr"/>
            <a:r>
              <a:rPr lang="en-US" sz="4000">
                <a:latin typeface="Times New Roman"/>
                <a:cs typeface="Arial"/>
              </a:rPr>
              <a:t>Panelists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1125007"/>
            <a:ext cx="7608586" cy="2651346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Erica Brode, MD, MPH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Rashmi Manjunath, MD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/>
                <a:cs typeface="Times New Roman"/>
              </a:rPr>
              <a:t>Paul Nadler, MD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699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246911"/>
            <a:ext cx="7608586" cy="510909"/>
          </a:xfrm>
        </p:spPr>
        <p:txBody>
          <a:bodyPr/>
          <a:lstStyle/>
          <a:p>
            <a:pPr algn="ctr"/>
            <a:r>
              <a:rPr lang="en-US" sz="3200">
                <a:latin typeface="Times New Roman"/>
                <a:cs typeface="Times New Roman"/>
              </a:rPr>
              <a:t>Burnout </a:t>
            </a:r>
            <a:endParaRPr lang="en-US" sz="3200">
              <a:latin typeface="Times New Roman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1009895"/>
            <a:ext cx="7277573" cy="581399"/>
          </a:xfrm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00AE2-DB82-8D49-BD2E-ABFA8063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50" y="80049"/>
            <a:ext cx="1782182" cy="1212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6ED58D-6096-6225-5E61-B12823B0D69C}"/>
              </a:ext>
            </a:extLst>
          </p:cNvPr>
          <p:cNvSpPr txBox="1"/>
          <p:nvPr/>
        </p:nvSpPr>
        <p:spPr bwMode="auto">
          <a:xfrm>
            <a:off x="1315233" y="1014479"/>
            <a:ext cx="7593773" cy="18299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  <a:ea typeface="+mn-lt"/>
                <a:cs typeface="+mn-lt"/>
              </a:rPr>
              <a:t>Burnout syndrome </a:t>
            </a:r>
            <a:endParaRPr lang="en-US" sz="2000" u="sng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FFF00"/>
                </a:solidFill>
                <a:ea typeface="+mn-lt"/>
                <a:cs typeface="+mn-lt"/>
              </a:rPr>
              <a:t>"a chronic response to stress in the workplace characterized by a physical, mental and emotional state of exhaustion that reduces the sense of personal and professional fulfillment"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(Maresca et al, 2022)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2023, 45.2% of physicians experienced burnout.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0CC71-04C6-E4FE-5428-2FD330AE7322}"/>
              </a:ext>
            </a:extLst>
          </p:cNvPr>
          <p:cNvSpPr txBox="1"/>
          <p:nvPr/>
        </p:nvSpPr>
        <p:spPr bwMode="auto">
          <a:xfrm>
            <a:off x="1315233" y="3138161"/>
            <a:ext cx="4362189" cy="338554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Risk factors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Conflict</a:t>
            </a:r>
          </a:p>
          <a:p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Work Life Imbalance</a:t>
            </a:r>
          </a:p>
          <a:p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Lack of Control or Recognition</a:t>
            </a:r>
          </a:p>
          <a:p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Poorly defined roles and boundaries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Poor Sleep, Exercise or Eating Habits</a:t>
            </a:r>
          </a:p>
          <a:p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Sometimes it is more than burnout and may represent depression or anxiety </a:t>
            </a:r>
          </a:p>
          <a:p>
            <a:endParaRPr lang="en-US" sz="2000">
              <a:solidFill>
                <a:srgbClr val="FFFFFF"/>
              </a:solidFill>
            </a:endParaRPr>
          </a:p>
          <a:p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6750E-F940-43D3-02C1-D8AA5226E665}"/>
              </a:ext>
            </a:extLst>
          </p:cNvPr>
          <p:cNvSpPr txBox="1"/>
          <p:nvPr/>
        </p:nvSpPr>
        <p:spPr bwMode="auto">
          <a:xfrm>
            <a:off x="5680292" y="3135160"/>
            <a:ext cx="3376285" cy="338554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Ways to Manage 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Vacation or rest periods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Social and emotional support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Physical activity and self-care</a:t>
            </a:r>
          </a:p>
          <a:p>
            <a:pPr marL="342900" indent="-342900">
              <a:buFont typeface="Calibri"/>
              <a:buChar char="-"/>
            </a:pPr>
            <a:r>
              <a:rPr lang="en-US" sz="2000" u="sng" dirty="0">
                <a:solidFill>
                  <a:schemeClr val="bg1"/>
                </a:solidFill>
              </a:rPr>
              <a:t>UCSF Resources</a:t>
            </a:r>
            <a:endParaRPr lang="en-US" sz="2000" u="sng" dirty="0" err="1">
              <a:solidFill>
                <a:schemeClr val="bg1"/>
              </a:solidFill>
            </a:endParaRPr>
          </a:p>
          <a:p>
            <a:pPr marL="800100" lvl="1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FSAP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COPE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Caring for the Caregiver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Chaplains 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</a:rPr>
              <a:t>UCSF Wellbeing 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9E3CA-BA9B-419C-9403-77169A5552F8}"/>
              </a:ext>
            </a:extLst>
          </p:cNvPr>
          <p:cNvSpPr txBox="1"/>
          <p:nvPr/>
        </p:nvSpPr>
        <p:spPr bwMode="auto">
          <a:xfrm>
            <a:off x="70457" y="5221786"/>
            <a:ext cx="1060015" cy="138499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chemeClr val="bg2"/>
                </a:solidFill>
                <a:ea typeface="+mn-lt"/>
                <a:cs typeface="+mn-lt"/>
              </a:rPr>
              <a:t>Maresca, G.; Corallo, F.; Catanese, G.; Formica, C.; Lo Buono, V. Coping Strategies of Healthcare Professionals with Burnout Syndrome: A Systematic Review. </a:t>
            </a:r>
            <a:r>
              <a:rPr lang="en-US" sz="700" i="1">
                <a:solidFill>
                  <a:schemeClr val="bg2"/>
                </a:solidFill>
                <a:ea typeface="+mn-lt"/>
                <a:cs typeface="+mn-lt"/>
              </a:rPr>
              <a:t>Medicina</a:t>
            </a:r>
            <a:r>
              <a:rPr lang="en-US" sz="700" b="1">
                <a:solidFill>
                  <a:schemeClr val="bg2"/>
                </a:solidFill>
                <a:ea typeface="+mn-lt"/>
                <a:cs typeface="+mn-lt"/>
              </a:rPr>
              <a:t>2022</a:t>
            </a:r>
            <a:r>
              <a:rPr lang="en-US" sz="700">
                <a:solidFill>
                  <a:schemeClr val="bg2"/>
                </a:solidFill>
                <a:ea typeface="+mn-lt"/>
                <a:cs typeface="+mn-lt"/>
              </a:rPr>
              <a:t>,</a:t>
            </a:r>
            <a:r>
              <a:rPr lang="en-US" sz="700" i="1">
                <a:solidFill>
                  <a:schemeClr val="bg2"/>
                </a:solidFill>
                <a:ea typeface="+mn-lt"/>
                <a:cs typeface="+mn-lt"/>
              </a:rPr>
              <a:t>58</a:t>
            </a:r>
            <a:r>
              <a:rPr lang="en-US" sz="700">
                <a:solidFill>
                  <a:schemeClr val="bg2"/>
                </a:solidFill>
                <a:ea typeface="+mn-lt"/>
                <a:cs typeface="+mn-lt"/>
              </a:rPr>
              <a:t>,327. </a:t>
            </a:r>
            <a:r>
              <a:rPr lang="en-US" sz="700">
                <a:solidFill>
                  <a:schemeClr val="bg2"/>
                </a:solidFill>
                <a:ea typeface="+mn-lt"/>
                <a:cs typeface="+mn-lt"/>
                <a:hlinkClick r:id="rId3" invalidUrl="https: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700">
                <a:solidFill>
                  <a:schemeClr val="bg2"/>
                </a:solidFill>
                <a:ea typeface="+mn-lt"/>
                <a:cs typeface="+mn-lt"/>
              </a:rPr>
              <a:t> doi.org/10.3390/medicina58020327</a:t>
            </a:r>
            <a:endParaRPr lang="en-US">
              <a:solidFill>
                <a:schemeClr val="bg2"/>
              </a:solidFill>
            </a:endParaRPr>
          </a:p>
          <a:p>
            <a:pPr algn="l"/>
            <a:endParaRPr lang="en-US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3957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214222" y="553412"/>
            <a:ext cx="7608586" cy="80032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/>
                <a:cs typeface="Times New Roman"/>
              </a:rPr>
              <a:t>Keeping Up With the Medical </a:t>
            </a:r>
            <a:r>
              <a:rPr lang="en-US" sz="3600">
                <a:solidFill>
                  <a:srgbClr val="FFFF00"/>
                </a:solidFill>
                <a:latin typeface="Times New Roman"/>
                <a:cs typeface="Times New Roman"/>
              </a:rPr>
              <a:t>Literature 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100" name="Picture 4" descr="Kafka channels the big data firehose | ZDNet">
            <a:extLst>
              <a:ext uri="{FF2B5EF4-FFF2-40B4-BE49-F238E27FC236}">
                <a16:creationId xmlns:a16="http://schemas.microsoft.com/office/drawing/2014/main" id="{D00E1C24-365A-0A4F-B029-5D20DEF3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256" y="2110101"/>
            <a:ext cx="5969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6655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1E45-D4C0-9542-8FDA-8EF931FC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80" y="438912"/>
            <a:ext cx="7582653" cy="628698"/>
          </a:xfrm>
        </p:spPr>
        <p:txBody>
          <a:bodyPr/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/>
                <a:cs typeface="Arial"/>
              </a:rPr>
              <a:t>Questions?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0E75D1-5D3D-AA41-8AB8-EB4949FA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501" y="1563688"/>
            <a:ext cx="6802298" cy="40116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52D48-9068-F644-9BE4-F289B52696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AD919-CEF9-2242-8492-8FC70CEA8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and/or Sub Brand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23E9-0034-7643-A95E-FF3564226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57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757714" y="1973943"/>
            <a:ext cx="3628572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You!</a:t>
            </a:r>
            <a:r>
              <a:rPr lang="en-US" sz="20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61668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628698"/>
          </a:xfrm>
        </p:spPr>
        <p:txBody>
          <a:bodyPr/>
          <a:lstStyle/>
          <a:p>
            <a:pPr algn="ctr"/>
            <a:r>
              <a:rPr lang="en-US" sz="4000">
                <a:latin typeface="Times New Roman"/>
                <a:cs typeface="Arial"/>
              </a:rPr>
              <a:t>Agenda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744537" lvl="1" indent="-514350">
              <a:buClr>
                <a:schemeClr val="bg1"/>
              </a:buClr>
              <a:buFont typeface="+mj-lt"/>
              <a:buAutoNum type="arabicParenR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Building</a:t>
            </a:r>
          </a:p>
          <a:p>
            <a:pPr marL="744537" lvl="1" indent="-514350">
              <a:buClr>
                <a:schemeClr val="bg1"/>
              </a:buClr>
              <a:buFont typeface="+mj-lt"/>
              <a:buAutoNum type="arabicParenR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Topics relevant to success, satisfaction, happiness and promotion</a:t>
            </a:r>
          </a:p>
          <a:p>
            <a:pPr marL="744537" lvl="1" indent="-514350">
              <a:buClr>
                <a:schemeClr val="bg1"/>
              </a:buClr>
              <a:buFont typeface="+mj-lt"/>
              <a:buAutoNum type="arabicParenR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Answers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439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303" y="323965"/>
            <a:ext cx="7622440" cy="1975926"/>
          </a:xfrm>
        </p:spPr>
        <p:txBody>
          <a:bodyPr/>
          <a:lstStyle/>
          <a:p>
            <a:pPr algn="ctr"/>
            <a:r>
              <a:rPr lang="en-US">
                <a:latin typeface="Times New Roman"/>
                <a:cs typeface="Arial"/>
              </a:rPr>
              <a:t>What was the biggest thing that surprised you about working at UCSF that you learned AFTER starting your work?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BF46AE-80F1-7140-B87F-D8307F3B6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247" y="2398816"/>
            <a:ext cx="7992897" cy="25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418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935705"/>
          </a:xfrm>
        </p:spPr>
        <p:txBody>
          <a:bodyPr/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Why Have We Chosen to Practice Clinical </a:t>
            </a:r>
            <a:r>
              <a:rPr lang="en-US" sz="3200">
                <a:latin typeface="Times New Roman"/>
                <a:cs typeface="Times New Roman"/>
              </a:rPr>
              <a:t>Medicine at UCSF? 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1009895"/>
            <a:ext cx="7608586" cy="1080162"/>
          </a:xfrm>
        </p:spPr>
        <p:txBody>
          <a:bodyPr/>
          <a:lstStyle/>
          <a:p>
            <a:pPr algn="ctr"/>
            <a:endParaRPr lang="en-US" sz="3200" dirty="0">
              <a:latin typeface="Times New Roman"/>
              <a:cs typeface="Times New Roman"/>
            </a:endParaRPr>
          </a:p>
          <a:p>
            <a:endParaRPr lang="en-US" dirty="0"/>
          </a:p>
          <a:p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72E5B-F64A-FA4E-8498-B8FBBAFE0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55" y="2233580"/>
            <a:ext cx="5741962" cy="33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84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1196546"/>
          </a:xfrm>
        </p:spPr>
        <p:txBody>
          <a:bodyPr/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Do you understand what is required in your academic series for advancement?  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>
                <a:latin typeface="Times New Roman"/>
                <a:cs typeface="Times New Roman"/>
              </a:rPr>
              <a:t>If not, how do you find out?  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1620307"/>
            <a:ext cx="7608586" cy="719132"/>
          </a:xfrm>
        </p:spPr>
        <p:txBody>
          <a:bodyPr/>
          <a:lstStyle/>
          <a:p>
            <a:pPr algn="ctr"/>
            <a:r>
              <a:rPr lang="en-US" sz="2800">
                <a:latin typeface="Times New Roman"/>
                <a:cs typeface="Times New Roman"/>
              </a:rPr>
              <a:t> </a:t>
            </a:r>
          </a:p>
          <a:p>
            <a:endParaRPr lang="en-US"/>
          </a:p>
          <a:p>
            <a:br>
              <a:rPr lang="en-US"/>
            </a:b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8D58E-EC4F-3141-9E9A-09EF3A9FA0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425" y="2436929"/>
            <a:ext cx="2903919" cy="3756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46AC7-E924-294D-8B40-1C72C8152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987" y="2444004"/>
            <a:ext cx="3122266" cy="3748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5AB5A-8501-5452-C7BC-2724D69D320C}"/>
              </a:ext>
            </a:extLst>
          </p:cNvPr>
          <p:cNvSpPr txBox="1"/>
          <p:nvPr/>
        </p:nvSpPr>
        <p:spPr bwMode="auto">
          <a:xfrm>
            <a:off x="1757307" y="1848068"/>
            <a:ext cx="625792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https://senate.ucsf.edu/faculty-handbook</a:t>
            </a:r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7937579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57" y="434801"/>
            <a:ext cx="7608586" cy="830292"/>
          </a:xfrm>
        </p:spPr>
        <p:txBody>
          <a:bodyPr/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How to have a productive annual meeting with your </a:t>
            </a:r>
            <a:r>
              <a:rPr lang="en-US" sz="2800">
                <a:latin typeface="Times New Roman"/>
                <a:cs typeface="Times New Roman"/>
              </a:rPr>
              <a:t>division or department Chief or Chair? 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1400420"/>
            <a:ext cx="7608586" cy="630261"/>
          </a:xfrm>
        </p:spPr>
        <p:txBody>
          <a:bodyPr/>
          <a:lstStyle/>
          <a:p>
            <a:pPr algn="ctr"/>
            <a:endParaRPr lang="en-US" sz="2800">
              <a:latin typeface="Times New Roman"/>
              <a:cs typeface="Times New Roman"/>
            </a:endParaRPr>
          </a:p>
          <a:p>
            <a:endParaRPr lang="en-US" sz="2400"/>
          </a:p>
          <a:p>
            <a:br>
              <a:rPr lang="en-US"/>
            </a:b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3B3CB-7808-8D41-9967-09A18D93A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44" y="2211855"/>
            <a:ext cx="4559212" cy="40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052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130157" y="305446"/>
            <a:ext cx="7608586" cy="1073461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to promote diversity, equity and </a:t>
            </a:r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inclusion in your 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019E83-5239-7045-A790-AEC4A2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324" y="1681087"/>
            <a:ext cx="5128251" cy="29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592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3D3E3-BE1F-F53C-1C67-20BA5177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80" y="438912"/>
            <a:ext cx="7582653" cy="935705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/>
                <a:cs typeface="Times New Roman"/>
              </a:rPr>
              <a:t>How to promote diversity, equity and </a:t>
            </a:r>
            <a:r>
              <a:rPr lang="en-US" sz="3200">
                <a:solidFill>
                  <a:srgbClr val="FFFF00"/>
                </a:solidFill>
                <a:latin typeface="Times New Roman"/>
                <a:cs typeface="Times New Roman"/>
              </a:rPr>
              <a:t>inclusion in your work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E55BD-A132-99CC-06B8-364A6D88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979" y="1563752"/>
            <a:ext cx="7825943" cy="476397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2"/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bg2"/>
                </a:solidFill>
                <a:cs typeface="Arial"/>
              </a:rPr>
              <a:t>medschool.ucsf.edu</a:t>
            </a:r>
            <a:r>
              <a:rPr lang="en-US" sz="1800" dirty="0">
                <a:solidFill>
                  <a:schemeClr val="bg2"/>
                </a:solidFill>
                <a:cs typeface="Arial"/>
              </a:rPr>
              <a:t>/differences-matter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71D7C-097E-B8B0-C36A-77FA9512B2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DAE8-9EC2-4330-1296-BAB4C259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and/or Sub Brand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AD754-52A4-023F-D140-152889A7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1562F05-E3B9-9CE4-EFF2-D1F1A2EA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00" y="1903540"/>
            <a:ext cx="5219700" cy="24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637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purl.org/dc/elements/1.1/"/>
    <ds:schemaRef ds:uri="http://purl.org/dc/terms/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963</Words>
  <Application>Microsoft Office PowerPoint</Application>
  <PresentationFormat>On-screen Show (4:3)</PresentationFormat>
  <Paragraphs>182</Paragraphs>
  <Slides>23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UCSF PPT Template</vt:lpstr>
      <vt:lpstr>Achieving Success as a Clinician Strategies for Succeeding in Academia when your Primary Role is Focused on Providing Clinical Care </vt:lpstr>
      <vt:lpstr>Panelists</vt:lpstr>
      <vt:lpstr>Agenda </vt:lpstr>
      <vt:lpstr>What was the biggest thing that surprised you about working at UCSF that you learned AFTER starting your work? </vt:lpstr>
      <vt:lpstr>Why Have We Chosen to Practice Clinical Medicine at UCSF? </vt:lpstr>
      <vt:lpstr>Do you understand what is required in your academic series for advancement?   If not, how do you find out?  </vt:lpstr>
      <vt:lpstr>How to have a productive annual meeting with your division or department Chief or Chair? </vt:lpstr>
      <vt:lpstr>PowerPoint Presentation</vt:lpstr>
      <vt:lpstr>How to promote diversity, equity and inclusion in your work </vt:lpstr>
      <vt:lpstr>How to promote diversity, equity and inclusion in your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Working effectively with your interprofessional peers    </vt:lpstr>
      <vt:lpstr>Imposter Syndrome  </vt:lpstr>
      <vt:lpstr>Burnout </vt:lpstr>
      <vt:lpstr>PowerPoint Presentation</vt:lpstr>
      <vt:lpstr>Questions?</vt:lpstr>
      <vt:lpstr>PowerPoint Presentation</vt:lpstr>
    </vt:vector>
  </TitlesOfParts>
  <Manager/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cp:keywords/>
  <dc:description>Derek MacDavid | derek@bigpicdesign.com</dc:description>
  <cp:lastModifiedBy>Nadler, Paul</cp:lastModifiedBy>
  <cp:revision>168</cp:revision>
  <dcterms:created xsi:type="dcterms:W3CDTF">2012-05-07T17:59:34Z</dcterms:created>
  <dcterms:modified xsi:type="dcterms:W3CDTF">2025-08-27T20:40:47Z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