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56" r:id="rId2"/>
    <p:sldId id="422" r:id="rId3"/>
    <p:sldId id="417" r:id="rId4"/>
    <p:sldId id="257" r:id="rId5"/>
    <p:sldId id="408" r:id="rId6"/>
    <p:sldId id="262" r:id="rId7"/>
    <p:sldId id="669" r:id="rId8"/>
    <p:sldId id="424" r:id="rId9"/>
    <p:sldId id="662" r:id="rId10"/>
    <p:sldId id="410" r:id="rId11"/>
    <p:sldId id="258" r:id="rId12"/>
    <p:sldId id="670" r:id="rId13"/>
    <p:sldId id="671" r:id="rId14"/>
    <p:sldId id="426" r:id="rId15"/>
    <p:sldId id="661" r:id="rId16"/>
    <p:sldId id="434" r:id="rId17"/>
    <p:sldId id="435" r:id="rId18"/>
    <p:sldId id="425" r:id="rId19"/>
    <p:sldId id="421" r:id="rId20"/>
    <p:sldId id="414" r:id="rId21"/>
    <p:sldId id="420" r:id="rId22"/>
    <p:sldId id="411" r:id="rId23"/>
    <p:sldId id="418" r:id="rId24"/>
    <p:sldId id="423" r:id="rId25"/>
    <p:sldId id="412" r:id="rId2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22CA217-B03B-53C8-9CED-373D0E3CE3C2}" name="Angel Kuo" initials="AK" userId="nuuiHnFPPlGAzJkCGpw54JKaP6U2SlwZ7gZf6dcJqSg=" providerId="None"/>
  <p188:author id="{0FDE6A45-C8C2-7688-FA33-7727822E6039}" name="Angel Kuo" initials="AK" userId="Angel Kuo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" initials="CL" lastIdx="1" clrIdx="0">
    <p:extLst>
      <p:ext uri="{19B8F6BF-5375-455C-9EA6-DF929625EA0E}">
        <p15:presenceInfo xmlns:p15="http://schemas.microsoft.com/office/powerpoint/2012/main" userId="C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34"/>
    <p:restoredTop sz="85920"/>
  </p:normalViewPr>
  <p:slideViewPr>
    <p:cSldViewPr snapToGrid="0">
      <p:cViewPr varScale="1">
        <p:scale>
          <a:sx n="144" d="100"/>
          <a:sy n="144" d="100"/>
        </p:scale>
        <p:origin x="912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hyperlink" Target="http://www.profiles.ucsf.edu/" TargetMode="Externa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hyperlink" Target="http://www.profiles.ucsf.edu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7AA542-4D6D-584C-8720-4D84E4C1F96A}" type="doc">
      <dgm:prSet loTypeId="urn:microsoft.com/office/officeart/2005/8/layout/hProcess6" loCatId="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09ABCE8-18A3-914D-A3B6-858B0AF17E1B}">
      <dgm:prSet phldrT="[Text]"/>
      <dgm:spPr/>
      <dgm:t>
        <a:bodyPr/>
        <a:lstStyle/>
        <a:p>
          <a:r>
            <a:rPr lang="en-US"/>
            <a:t>Start - Early</a:t>
          </a:r>
        </a:p>
      </dgm:t>
    </dgm:pt>
    <dgm:pt modelId="{6D75F255-85CC-D547-8AB4-17E8816DB41F}" type="parTrans" cxnId="{7F59E85D-19B0-C84B-88F2-50C76F4C20EA}">
      <dgm:prSet/>
      <dgm:spPr/>
      <dgm:t>
        <a:bodyPr/>
        <a:lstStyle/>
        <a:p>
          <a:endParaRPr lang="en-US"/>
        </a:p>
      </dgm:t>
    </dgm:pt>
    <dgm:pt modelId="{9EB6805A-C8C3-2145-ACFE-32379133E6F3}" type="sibTrans" cxnId="{7F59E85D-19B0-C84B-88F2-50C76F4C20EA}">
      <dgm:prSet/>
      <dgm:spPr/>
      <dgm:t>
        <a:bodyPr/>
        <a:lstStyle/>
        <a:p>
          <a:endParaRPr lang="en-US"/>
        </a:p>
      </dgm:t>
    </dgm:pt>
    <dgm:pt modelId="{D001B807-ED54-A947-B61B-4AF9671F4839}">
      <dgm:prSet phldrT="[Text]" custT="1"/>
      <dgm:spPr/>
      <dgm:t>
        <a:bodyPr/>
        <a:lstStyle/>
        <a:p>
          <a:r>
            <a:rPr lang="en-US" sz="1100"/>
            <a:t>Volunteer teaching</a:t>
          </a:r>
        </a:p>
      </dgm:t>
    </dgm:pt>
    <dgm:pt modelId="{92BFA3C9-8670-9344-B3F6-67452E4ED8E2}" type="parTrans" cxnId="{B8A1A734-0FCA-5B40-A5C9-319F364B2347}">
      <dgm:prSet/>
      <dgm:spPr/>
      <dgm:t>
        <a:bodyPr/>
        <a:lstStyle/>
        <a:p>
          <a:endParaRPr lang="en-US"/>
        </a:p>
      </dgm:t>
    </dgm:pt>
    <dgm:pt modelId="{12D29806-45DC-F340-BF85-1E6F50CC2297}" type="sibTrans" cxnId="{B8A1A734-0FCA-5B40-A5C9-319F364B2347}">
      <dgm:prSet/>
      <dgm:spPr/>
      <dgm:t>
        <a:bodyPr/>
        <a:lstStyle/>
        <a:p>
          <a:endParaRPr lang="en-US"/>
        </a:p>
      </dgm:t>
    </dgm:pt>
    <dgm:pt modelId="{C42C97B6-8320-C148-A6A9-A13ACF42AF36}">
      <dgm:prSet phldrT="[Text]" custT="1"/>
      <dgm:spPr/>
      <dgm:t>
        <a:bodyPr/>
        <a:lstStyle/>
        <a:p>
          <a:r>
            <a:rPr lang="en-US" sz="1100"/>
            <a:t>Collaborate on mini-grants</a:t>
          </a:r>
        </a:p>
      </dgm:t>
    </dgm:pt>
    <dgm:pt modelId="{C5B2D387-AB64-7648-9C28-F0317AF0BB60}" type="parTrans" cxnId="{8C0D2D26-8E47-2B44-B64F-096131AB388D}">
      <dgm:prSet/>
      <dgm:spPr/>
      <dgm:t>
        <a:bodyPr/>
        <a:lstStyle/>
        <a:p>
          <a:endParaRPr lang="en-US"/>
        </a:p>
      </dgm:t>
    </dgm:pt>
    <dgm:pt modelId="{D0E0BD73-ADD4-A244-A27C-A5AFA48C5311}" type="sibTrans" cxnId="{8C0D2D26-8E47-2B44-B64F-096131AB388D}">
      <dgm:prSet/>
      <dgm:spPr/>
      <dgm:t>
        <a:bodyPr/>
        <a:lstStyle/>
        <a:p>
          <a:endParaRPr lang="en-US"/>
        </a:p>
      </dgm:t>
    </dgm:pt>
    <dgm:pt modelId="{CEDBAC0A-905D-904A-8CEA-DA0EE1E901FD}">
      <dgm:prSet phldrT="[Text]"/>
      <dgm:spPr/>
      <dgm:t>
        <a:bodyPr/>
        <a:lstStyle/>
        <a:p>
          <a:r>
            <a:rPr lang="en-US"/>
            <a:t>Early -Mid Career</a:t>
          </a:r>
        </a:p>
      </dgm:t>
    </dgm:pt>
    <dgm:pt modelId="{F0377F1C-4421-8942-8095-A109DB78031D}" type="parTrans" cxnId="{59592687-5520-E94F-941E-4ECD840E674B}">
      <dgm:prSet/>
      <dgm:spPr/>
      <dgm:t>
        <a:bodyPr/>
        <a:lstStyle/>
        <a:p>
          <a:endParaRPr lang="en-US"/>
        </a:p>
      </dgm:t>
    </dgm:pt>
    <dgm:pt modelId="{F18C4355-83AC-E04A-8DEB-3AAC23C77CC7}" type="sibTrans" cxnId="{59592687-5520-E94F-941E-4ECD840E674B}">
      <dgm:prSet/>
      <dgm:spPr/>
      <dgm:t>
        <a:bodyPr/>
        <a:lstStyle/>
        <a:p>
          <a:endParaRPr lang="en-US"/>
        </a:p>
      </dgm:t>
    </dgm:pt>
    <dgm:pt modelId="{C926CCFF-A438-7D40-A821-DC644B06C722}">
      <dgm:prSet phldrT="[Text]" custT="1"/>
      <dgm:spPr/>
      <dgm:t>
        <a:bodyPr/>
        <a:lstStyle/>
        <a:p>
          <a:r>
            <a:rPr lang="en-US" sz="1200"/>
            <a:t>Mentorship</a:t>
          </a:r>
        </a:p>
      </dgm:t>
    </dgm:pt>
    <dgm:pt modelId="{6F78BDCF-904E-064B-A621-CFC3CC930861}" type="parTrans" cxnId="{79CA0DDC-FC65-FB4F-B390-A6DECAD319AB}">
      <dgm:prSet/>
      <dgm:spPr/>
      <dgm:t>
        <a:bodyPr/>
        <a:lstStyle/>
        <a:p>
          <a:endParaRPr lang="en-US"/>
        </a:p>
      </dgm:t>
    </dgm:pt>
    <dgm:pt modelId="{745B30EA-F495-1444-B378-107395442327}" type="sibTrans" cxnId="{79CA0DDC-FC65-FB4F-B390-A6DECAD319AB}">
      <dgm:prSet/>
      <dgm:spPr/>
      <dgm:t>
        <a:bodyPr/>
        <a:lstStyle/>
        <a:p>
          <a:endParaRPr lang="en-US"/>
        </a:p>
      </dgm:t>
    </dgm:pt>
    <dgm:pt modelId="{7589F6AF-9128-A24A-9DE1-0FF6B24DE6E7}">
      <dgm:prSet phldrT="[Text]" custT="1"/>
      <dgm:spPr/>
      <dgm:t>
        <a:bodyPr/>
        <a:lstStyle/>
        <a:p>
          <a:r>
            <a:rPr lang="en-US" sz="1200"/>
            <a:t>Develop brand/</a:t>
          </a:r>
          <a:r>
            <a:rPr lang="en-US" sz="1200">
              <a:latin typeface="Calibri Light" panose="020F0302020204030204"/>
            </a:rPr>
            <a:t>identity</a:t>
          </a:r>
          <a:endParaRPr lang="en-US" sz="1200"/>
        </a:p>
      </dgm:t>
    </dgm:pt>
    <dgm:pt modelId="{801430C2-C10A-4445-B161-20080631F982}" type="parTrans" cxnId="{8CB40508-0223-2E4B-9DB5-36330ABEEA56}">
      <dgm:prSet/>
      <dgm:spPr/>
      <dgm:t>
        <a:bodyPr/>
        <a:lstStyle/>
        <a:p>
          <a:endParaRPr lang="en-US"/>
        </a:p>
      </dgm:t>
    </dgm:pt>
    <dgm:pt modelId="{47C2F6AB-0B42-0C45-862C-BB28284C51D2}" type="sibTrans" cxnId="{8CB40508-0223-2E4B-9DB5-36330ABEEA56}">
      <dgm:prSet/>
      <dgm:spPr/>
      <dgm:t>
        <a:bodyPr/>
        <a:lstStyle/>
        <a:p>
          <a:endParaRPr lang="en-US"/>
        </a:p>
      </dgm:t>
    </dgm:pt>
    <dgm:pt modelId="{ED706260-8D4E-D047-B791-3B413B4B3864}">
      <dgm:prSet phldrT="[Text]"/>
      <dgm:spPr/>
      <dgm:t>
        <a:bodyPr/>
        <a:lstStyle/>
        <a:p>
          <a:r>
            <a:rPr lang="en-US"/>
            <a:t>Mid-Late Career</a:t>
          </a:r>
        </a:p>
      </dgm:t>
    </dgm:pt>
    <dgm:pt modelId="{49657A6D-3702-F542-95FF-F9B27789D0E1}" type="parTrans" cxnId="{82FD51B1-3A78-9347-B4AE-81B8700A9C19}">
      <dgm:prSet/>
      <dgm:spPr/>
      <dgm:t>
        <a:bodyPr/>
        <a:lstStyle/>
        <a:p>
          <a:endParaRPr lang="en-US"/>
        </a:p>
      </dgm:t>
    </dgm:pt>
    <dgm:pt modelId="{81C2D8CF-3106-5748-B93F-0335EFF463C2}" type="sibTrans" cxnId="{82FD51B1-3A78-9347-B4AE-81B8700A9C19}">
      <dgm:prSet/>
      <dgm:spPr/>
      <dgm:t>
        <a:bodyPr/>
        <a:lstStyle/>
        <a:p>
          <a:endParaRPr lang="en-US"/>
        </a:p>
      </dgm:t>
    </dgm:pt>
    <dgm:pt modelId="{BF5DE834-5990-0E40-988E-D97726A33AA5}">
      <dgm:prSet phldrT="[Text]" custT="1"/>
      <dgm:spPr/>
      <dgm:t>
        <a:bodyPr/>
        <a:lstStyle/>
        <a:p>
          <a:r>
            <a:rPr lang="en-US" sz="1400" b="1"/>
            <a:t>Leadership</a:t>
          </a:r>
        </a:p>
      </dgm:t>
    </dgm:pt>
    <dgm:pt modelId="{2C82513D-2BD9-0A4A-BB80-726CA9FED306}" type="parTrans" cxnId="{93C7578E-6B3B-1746-AFFB-45F3122CD50E}">
      <dgm:prSet/>
      <dgm:spPr/>
      <dgm:t>
        <a:bodyPr/>
        <a:lstStyle/>
        <a:p>
          <a:endParaRPr lang="en-US"/>
        </a:p>
      </dgm:t>
    </dgm:pt>
    <dgm:pt modelId="{EC434800-45EE-8442-B4B2-F55020CF0537}" type="sibTrans" cxnId="{93C7578E-6B3B-1746-AFFB-45F3122CD50E}">
      <dgm:prSet/>
      <dgm:spPr/>
      <dgm:t>
        <a:bodyPr/>
        <a:lstStyle/>
        <a:p>
          <a:endParaRPr lang="en-US"/>
        </a:p>
      </dgm:t>
    </dgm:pt>
    <dgm:pt modelId="{55E60D5C-DFA5-C14C-BEF8-B62383EA9CC1}">
      <dgm:prSet phldrT="[Text]" custT="1"/>
      <dgm:spPr/>
      <dgm:t>
        <a:bodyPr/>
        <a:lstStyle/>
        <a:p>
          <a:r>
            <a:rPr lang="en-US" sz="1400" b="1"/>
            <a:t>Focus</a:t>
          </a:r>
        </a:p>
      </dgm:t>
    </dgm:pt>
    <dgm:pt modelId="{F5C5714D-AE86-0247-936C-EE1CC70B857E}" type="parTrans" cxnId="{CAAF9D9C-EB7A-EC41-B982-B53876547CB7}">
      <dgm:prSet/>
      <dgm:spPr/>
      <dgm:t>
        <a:bodyPr/>
        <a:lstStyle/>
        <a:p>
          <a:endParaRPr lang="en-US"/>
        </a:p>
      </dgm:t>
    </dgm:pt>
    <dgm:pt modelId="{01411592-5667-8242-B99E-AE3AB6CCFB97}" type="sibTrans" cxnId="{CAAF9D9C-EB7A-EC41-B982-B53876547CB7}">
      <dgm:prSet/>
      <dgm:spPr/>
      <dgm:t>
        <a:bodyPr/>
        <a:lstStyle/>
        <a:p>
          <a:endParaRPr lang="en-US"/>
        </a:p>
      </dgm:t>
    </dgm:pt>
    <dgm:pt modelId="{F75359C8-0040-C34B-9496-0A1EA7123B61}">
      <dgm:prSet phldrT="[Text]" custT="1"/>
      <dgm:spPr/>
      <dgm:t>
        <a:bodyPr/>
        <a:lstStyle/>
        <a:p>
          <a:r>
            <a:rPr lang="en-US" sz="1100"/>
            <a:t>Mentorship</a:t>
          </a:r>
        </a:p>
      </dgm:t>
    </dgm:pt>
    <dgm:pt modelId="{82BDF46F-C0AD-A743-9F04-E41A26D6EBBB}" type="parTrans" cxnId="{1D017B8F-6204-7D48-8DDB-39F93230D4BF}">
      <dgm:prSet/>
      <dgm:spPr/>
      <dgm:t>
        <a:bodyPr/>
        <a:lstStyle/>
        <a:p>
          <a:endParaRPr lang="en-US"/>
        </a:p>
      </dgm:t>
    </dgm:pt>
    <dgm:pt modelId="{5533C4EB-CBA5-C445-AE57-B5F04E10A8D2}" type="sibTrans" cxnId="{1D017B8F-6204-7D48-8DDB-39F93230D4BF}">
      <dgm:prSet/>
      <dgm:spPr/>
      <dgm:t>
        <a:bodyPr/>
        <a:lstStyle/>
        <a:p>
          <a:endParaRPr lang="en-US"/>
        </a:p>
      </dgm:t>
    </dgm:pt>
    <dgm:pt modelId="{15B3BE46-FA71-CA4A-83ED-30A7DE89873B}">
      <dgm:prSet phldrT="[Text]" custT="1"/>
      <dgm:spPr/>
      <dgm:t>
        <a:bodyPr/>
        <a:lstStyle/>
        <a:p>
          <a:r>
            <a:rPr lang="en-US" sz="1100"/>
            <a:t>Networking</a:t>
          </a:r>
        </a:p>
      </dgm:t>
    </dgm:pt>
    <dgm:pt modelId="{435AF3BC-AC15-F242-B427-6B03A0B17173}" type="parTrans" cxnId="{5EEA0E92-4B6B-184B-B79F-4F96C9EC73DE}">
      <dgm:prSet/>
      <dgm:spPr/>
      <dgm:t>
        <a:bodyPr/>
        <a:lstStyle/>
        <a:p>
          <a:endParaRPr lang="en-US"/>
        </a:p>
      </dgm:t>
    </dgm:pt>
    <dgm:pt modelId="{A5261DD5-96CC-2D40-9471-96E05AA0857C}" type="sibTrans" cxnId="{5EEA0E92-4B6B-184B-B79F-4F96C9EC73DE}">
      <dgm:prSet/>
      <dgm:spPr/>
      <dgm:t>
        <a:bodyPr/>
        <a:lstStyle/>
        <a:p>
          <a:endParaRPr lang="en-US"/>
        </a:p>
      </dgm:t>
    </dgm:pt>
    <dgm:pt modelId="{5493D977-86DB-3749-8803-34AB7439051F}">
      <dgm:prSet phldrT="[Text]" custT="1"/>
      <dgm:spPr/>
      <dgm:t>
        <a:bodyPr/>
        <a:lstStyle/>
        <a:p>
          <a:r>
            <a:rPr lang="en-US" sz="1200" b="1"/>
            <a:t>Apply for leadership positions</a:t>
          </a:r>
        </a:p>
      </dgm:t>
    </dgm:pt>
    <dgm:pt modelId="{F1CF8B19-EC56-1344-8DFE-2BEAF9CC0985}" type="parTrans" cxnId="{17B083B2-8F88-4442-8A30-9673B618CAF7}">
      <dgm:prSet/>
      <dgm:spPr/>
      <dgm:t>
        <a:bodyPr/>
        <a:lstStyle/>
        <a:p>
          <a:endParaRPr lang="en-US"/>
        </a:p>
      </dgm:t>
    </dgm:pt>
    <dgm:pt modelId="{5FAD0A45-437F-9E49-A7FC-9AD3633D3569}" type="sibTrans" cxnId="{17B083B2-8F88-4442-8A30-9673B618CAF7}">
      <dgm:prSet/>
      <dgm:spPr/>
      <dgm:t>
        <a:bodyPr/>
        <a:lstStyle/>
        <a:p>
          <a:endParaRPr lang="en-US"/>
        </a:p>
      </dgm:t>
    </dgm:pt>
    <dgm:pt modelId="{5C2F7A5D-72C7-5747-947C-12B407C04DD0}">
      <dgm:prSet phldrT="[Text]" custT="1"/>
      <dgm:spPr/>
      <dgm:t>
        <a:bodyPr/>
        <a:lstStyle/>
        <a:p>
          <a:r>
            <a:rPr lang="en-US" sz="1400" b="1"/>
            <a:t>Mentoring</a:t>
          </a:r>
        </a:p>
      </dgm:t>
    </dgm:pt>
    <dgm:pt modelId="{DC18CF78-A1F5-9E47-806D-A03A5687052D}" type="parTrans" cxnId="{41068C6D-B030-4843-A248-04FD3C16C8B9}">
      <dgm:prSet/>
      <dgm:spPr/>
      <dgm:t>
        <a:bodyPr/>
        <a:lstStyle/>
        <a:p>
          <a:endParaRPr lang="en-US"/>
        </a:p>
      </dgm:t>
    </dgm:pt>
    <dgm:pt modelId="{09375A39-430E-5443-8DEA-7F88F459F038}" type="sibTrans" cxnId="{41068C6D-B030-4843-A248-04FD3C16C8B9}">
      <dgm:prSet/>
      <dgm:spPr/>
      <dgm:t>
        <a:bodyPr/>
        <a:lstStyle/>
        <a:p>
          <a:endParaRPr lang="en-US"/>
        </a:p>
      </dgm:t>
    </dgm:pt>
    <dgm:pt modelId="{2E81ADB3-D724-4CFB-B1EC-676415F2CAD9}">
      <dgm:prSet phldrT="[Text]" custT="1"/>
      <dgm:spPr/>
      <dgm:t>
        <a:bodyPr/>
        <a:lstStyle/>
        <a:p>
          <a:r>
            <a:rPr lang="en-US" sz="1100"/>
            <a:t>Skills building</a:t>
          </a:r>
        </a:p>
      </dgm:t>
    </dgm:pt>
    <dgm:pt modelId="{B418E5C3-0FE0-495B-AC80-F1138A3AB45C}" type="parTrans" cxnId="{582BED1D-AA03-4D81-A74E-0ED3D6A2337B}">
      <dgm:prSet/>
      <dgm:spPr/>
      <dgm:t>
        <a:bodyPr/>
        <a:lstStyle/>
        <a:p>
          <a:endParaRPr lang="en-US"/>
        </a:p>
      </dgm:t>
    </dgm:pt>
    <dgm:pt modelId="{3653EA1F-59B1-4524-BD4C-7D6C0F63F9A3}" type="sibTrans" cxnId="{582BED1D-AA03-4D81-A74E-0ED3D6A2337B}">
      <dgm:prSet/>
      <dgm:spPr/>
      <dgm:t>
        <a:bodyPr/>
        <a:lstStyle/>
        <a:p>
          <a:endParaRPr lang="en-US"/>
        </a:p>
      </dgm:t>
    </dgm:pt>
    <dgm:pt modelId="{2BB4C44C-234E-B94A-917D-0EDCADC8172D}" type="pres">
      <dgm:prSet presAssocID="{A57AA542-4D6D-584C-8720-4D84E4C1F96A}" presName="theList" presStyleCnt="0">
        <dgm:presLayoutVars>
          <dgm:dir/>
          <dgm:animLvl val="lvl"/>
          <dgm:resizeHandles val="exact"/>
        </dgm:presLayoutVars>
      </dgm:prSet>
      <dgm:spPr/>
    </dgm:pt>
    <dgm:pt modelId="{DCEDD2A6-2E68-A246-990D-602DA67B4002}" type="pres">
      <dgm:prSet presAssocID="{509ABCE8-18A3-914D-A3B6-858B0AF17E1B}" presName="compNode" presStyleCnt="0"/>
      <dgm:spPr/>
    </dgm:pt>
    <dgm:pt modelId="{F2453855-4990-244F-82B7-0B6BA2787467}" type="pres">
      <dgm:prSet presAssocID="{509ABCE8-18A3-914D-A3B6-858B0AF17E1B}" presName="noGeometry" presStyleCnt="0"/>
      <dgm:spPr/>
    </dgm:pt>
    <dgm:pt modelId="{57F49B0B-777A-EE4F-9724-88B188081C4A}" type="pres">
      <dgm:prSet presAssocID="{509ABCE8-18A3-914D-A3B6-858B0AF17E1B}" presName="childTextVisible" presStyleLbl="bgAccFollowNode1" presStyleIdx="0" presStyleCnt="3">
        <dgm:presLayoutVars>
          <dgm:bulletEnabled val="1"/>
        </dgm:presLayoutVars>
      </dgm:prSet>
      <dgm:spPr/>
    </dgm:pt>
    <dgm:pt modelId="{F16786F0-A3B0-6A4E-A044-BB9109EA2BF7}" type="pres">
      <dgm:prSet presAssocID="{509ABCE8-18A3-914D-A3B6-858B0AF17E1B}" presName="childTextHidden" presStyleLbl="bgAccFollowNode1" presStyleIdx="0" presStyleCnt="3"/>
      <dgm:spPr/>
    </dgm:pt>
    <dgm:pt modelId="{76D775B4-4AB3-8B4F-94B8-C994F91FEA20}" type="pres">
      <dgm:prSet presAssocID="{509ABCE8-18A3-914D-A3B6-858B0AF17E1B}" presName="parentText" presStyleLbl="node1" presStyleIdx="0" presStyleCnt="3" custLinFactNeighborX="-7812" custLinFactNeighborY="3561">
        <dgm:presLayoutVars>
          <dgm:chMax val="1"/>
          <dgm:bulletEnabled val="1"/>
        </dgm:presLayoutVars>
      </dgm:prSet>
      <dgm:spPr/>
    </dgm:pt>
    <dgm:pt modelId="{4BD6937F-B274-B54E-A5C7-FAE8930F812A}" type="pres">
      <dgm:prSet presAssocID="{509ABCE8-18A3-914D-A3B6-858B0AF17E1B}" presName="aSpace" presStyleCnt="0"/>
      <dgm:spPr/>
    </dgm:pt>
    <dgm:pt modelId="{6112AA37-C09A-284B-9373-23EED0CD91C9}" type="pres">
      <dgm:prSet presAssocID="{CEDBAC0A-905D-904A-8CEA-DA0EE1E901FD}" presName="compNode" presStyleCnt="0"/>
      <dgm:spPr/>
    </dgm:pt>
    <dgm:pt modelId="{4D8CD56F-DA4C-4846-B713-0669D5394181}" type="pres">
      <dgm:prSet presAssocID="{CEDBAC0A-905D-904A-8CEA-DA0EE1E901FD}" presName="noGeometry" presStyleCnt="0"/>
      <dgm:spPr/>
    </dgm:pt>
    <dgm:pt modelId="{1C1EB0F9-0DBE-CE40-B1D9-ADCBB954D7DA}" type="pres">
      <dgm:prSet presAssocID="{CEDBAC0A-905D-904A-8CEA-DA0EE1E901FD}" presName="childTextVisible" presStyleLbl="bgAccFollowNode1" presStyleIdx="1" presStyleCnt="3" custScaleX="119268">
        <dgm:presLayoutVars>
          <dgm:bulletEnabled val="1"/>
        </dgm:presLayoutVars>
      </dgm:prSet>
      <dgm:spPr/>
    </dgm:pt>
    <dgm:pt modelId="{8A41EFF7-89E4-3F4E-B909-ED2D56718AE4}" type="pres">
      <dgm:prSet presAssocID="{CEDBAC0A-905D-904A-8CEA-DA0EE1E901FD}" presName="childTextHidden" presStyleLbl="bgAccFollowNode1" presStyleIdx="1" presStyleCnt="3"/>
      <dgm:spPr/>
    </dgm:pt>
    <dgm:pt modelId="{35371B96-2C7D-4942-A43C-DBA9DF320BD6}" type="pres">
      <dgm:prSet presAssocID="{CEDBAC0A-905D-904A-8CEA-DA0EE1E901FD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6092009E-704D-B943-9619-3DD2F2ADE3E1}" type="pres">
      <dgm:prSet presAssocID="{CEDBAC0A-905D-904A-8CEA-DA0EE1E901FD}" presName="aSpace" presStyleCnt="0"/>
      <dgm:spPr/>
    </dgm:pt>
    <dgm:pt modelId="{E29DBA9C-0369-D347-8B38-E6824786013B}" type="pres">
      <dgm:prSet presAssocID="{ED706260-8D4E-D047-B791-3B413B4B3864}" presName="compNode" presStyleCnt="0"/>
      <dgm:spPr/>
    </dgm:pt>
    <dgm:pt modelId="{C9A079A1-BF76-4B45-8360-ED5EBCFBDB41}" type="pres">
      <dgm:prSet presAssocID="{ED706260-8D4E-D047-B791-3B413B4B3864}" presName="noGeometry" presStyleCnt="0"/>
      <dgm:spPr/>
    </dgm:pt>
    <dgm:pt modelId="{971ABAF6-1BCC-8249-9183-285AB1555572}" type="pres">
      <dgm:prSet presAssocID="{ED706260-8D4E-D047-B791-3B413B4B3864}" presName="childTextVisible" presStyleLbl="bgAccFollowNode1" presStyleIdx="2" presStyleCnt="3">
        <dgm:presLayoutVars>
          <dgm:bulletEnabled val="1"/>
        </dgm:presLayoutVars>
      </dgm:prSet>
      <dgm:spPr/>
    </dgm:pt>
    <dgm:pt modelId="{8CD9335F-A546-414E-A4F7-F8B74CFED422}" type="pres">
      <dgm:prSet presAssocID="{ED706260-8D4E-D047-B791-3B413B4B3864}" presName="childTextHidden" presStyleLbl="bgAccFollowNode1" presStyleIdx="2" presStyleCnt="3"/>
      <dgm:spPr/>
    </dgm:pt>
    <dgm:pt modelId="{F4C2F4B3-FA40-8F4A-AFB8-12069210147F}" type="pres">
      <dgm:prSet presAssocID="{ED706260-8D4E-D047-B791-3B413B4B3864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8CB40508-0223-2E4B-9DB5-36330ABEEA56}" srcId="{CEDBAC0A-905D-904A-8CEA-DA0EE1E901FD}" destId="{7589F6AF-9128-A24A-9DE1-0FF6B24DE6E7}" srcOrd="2" destOrd="0" parTransId="{801430C2-C10A-4445-B161-20080631F982}" sibTransId="{47C2F6AB-0B42-0C45-862C-BB28284C51D2}"/>
    <dgm:cxn modelId="{21BFA508-08D6-A146-87B7-C52252C1A647}" type="presOf" srcId="{C926CCFF-A438-7D40-A821-DC644B06C722}" destId="{8A41EFF7-89E4-3F4E-B909-ED2D56718AE4}" srcOrd="1" destOrd="0" presId="urn:microsoft.com/office/officeart/2005/8/layout/hProcess6"/>
    <dgm:cxn modelId="{582BED1D-AA03-4D81-A74E-0ED3D6A2337B}" srcId="{509ABCE8-18A3-914D-A3B6-858B0AF17E1B}" destId="{2E81ADB3-D724-4CFB-B1EC-676415F2CAD9}" srcOrd="4" destOrd="0" parTransId="{B418E5C3-0FE0-495B-AC80-F1138A3AB45C}" sibTransId="{3653EA1F-59B1-4524-BD4C-7D6C0F63F9A3}"/>
    <dgm:cxn modelId="{54646024-1BDF-534F-A2B4-A1DE9001AED4}" type="presOf" srcId="{5493D977-86DB-3749-8803-34AB7439051F}" destId="{1C1EB0F9-0DBE-CE40-B1D9-ADCBB954D7DA}" srcOrd="0" destOrd="1" presId="urn:microsoft.com/office/officeart/2005/8/layout/hProcess6"/>
    <dgm:cxn modelId="{8C0D2D26-8E47-2B44-B64F-096131AB388D}" srcId="{509ABCE8-18A3-914D-A3B6-858B0AF17E1B}" destId="{C42C97B6-8320-C148-A6A9-A13ACF42AF36}" srcOrd="3" destOrd="0" parTransId="{C5B2D387-AB64-7648-9C28-F0317AF0BB60}" sibTransId="{D0E0BD73-ADD4-A244-A27C-A5AFA48C5311}"/>
    <dgm:cxn modelId="{33C95630-AE6D-AE4E-9ECB-CBE8B2287A8E}" type="presOf" srcId="{CEDBAC0A-905D-904A-8CEA-DA0EE1E901FD}" destId="{35371B96-2C7D-4942-A43C-DBA9DF320BD6}" srcOrd="0" destOrd="0" presId="urn:microsoft.com/office/officeart/2005/8/layout/hProcess6"/>
    <dgm:cxn modelId="{B8A1A734-0FCA-5B40-A5C9-319F364B2347}" srcId="{509ABCE8-18A3-914D-A3B6-858B0AF17E1B}" destId="{D001B807-ED54-A947-B61B-4AF9671F4839}" srcOrd="2" destOrd="0" parTransId="{92BFA3C9-8670-9344-B3F6-67452E4ED8E2}" sibTransId="{12D29806-45DC-F340-BF85-1E6F50CC2297}"/>
    <dgm:cxn modelId="{1447043A-9379-3E47-8AFA-59BD494F3CC6}" type="presOf" srcId="{C42C97B6-8320-C148-A6A9-A13ACF42AF36}" destId="{57F49B0B-777A-EE4F-9724-88B188081C4A}" srcOrd="0" destOrd="3" presId="urn:microsoft.com/office/officeart/2005/8/layout/hProcess6"/>
    <dgm:cxn modelId="{708D5D3C-C047-D44B-B6CD-7C03221C46B1}" type="presOf" srcId="{C926CCFF-A438-7D40-A821-DC644B06C722}" destId="{1C1EB0F9-0DBE-CE40-B1D9-ADCBB954D7DA}" srcOrd="0" destOrd="0" presId="urn:microsoft.com/office/officeart/2005/8/layout/hProcess6"/>
    <dgm:cxn modelId="{FE081942-D9BE-48DA-9F79-E44C599D757E}" type="presOf" srcId="{2E81ADB3-D724-4CFB-B1EC-676415F2CAD9}" destId="{57F49B0B-777A-EE4F-9724-88B188081C4A}" srcOrd="0" destOrd="4" presId="urn:microsoft.com/office/officeart/2005/8/layout/hProcess6"/>
    <dgm:cxn modelId="{BA69BC42-5A73-574C-90A5-167C313D059F}" type="presOf" srcId="{5C2F7A5D-72C7-5747-947C-12B407C04DD0}" destId="{8CD9335F-A546-414E-A4F7-F8B74CFED422}" srcOrd="1" destOrd="1" presId="urn:microsoft.com/office/officeart/2005/8/layout/hProcess6"/>
    <dgm:cxn modelId="{3E88065B-B225-A443-BDF4-3FB38CF5C4F7}" type="presOf" srcId="{5C2F7A5D-72C7-5747-947C-12B407C04DD0}" destId="{971ABAF6-1BCC-8249-9183-285AB1555572}" srcOrd="0" destOrd="1" presId="urn:microsoft.com/office/officeart/2005/8/layout/hProcess6"/>
    <dgm:cxn modelId="{E10A7A5C-31CE-7F49-8BB6-C3C77307BD32}" type="presOf" srcId="{D001B807-ED54-A947-B61B-4AF9671F4839}" destId="{F16786F0-A3B0-6A4E-A044-BB9109EA2BF7}" srcOrd="1" destOrd="2" presId="urn:microsoft.com/office/officeart/2005/8/layout/hProcess6"/>
    <dgm:cxn modelId="{7F59E85D-19B0-C84B-88F2-50C76F4C20EA}" srcId="{A57AA542-4D6D-584C-8720-4D84E4C1F96A}" destId="{509ABCE8-18A3-914D-A3B6-858B0AF17E1B}" srcOrd="0" destOrd="0" parTransId="{6D75F255-85CC-D547-8AB4-17E8816DB41F}" sibTransId="{9EB6805A-C8C3-2145-ACFE-32379133E6F3}"/>
    <dgm:cxn modelId="{41068C6D-B030-4843-A248-04FD3C16C8B9}" srcId="{ED706260-8D4E-D047-B791-3B413B4B3864}" destId="{5C2F7A5D-72C7-5747-947C-12B407C04DD0}" srcOrd="1" destOrd="0" parTransId="{DC18CF78-A1F5-9E47-806D-A03A5687052D}" sibTransId="{09375A39-430E-5443-8DEA-7F88F459F038}"/>
    <dgm:cxn modelId="{4055876E-A926-4609-960F-8F29A5293F18}" type="presOf" srcId="{2E81ADB3-D724-4CFB-B1EC-676415F2CAD9}" destId="{F16786F0-A3B0-6A4E-A044-BB9109EA2BF7}" srcOrd="1" destOrd="4" presId="urn:microsoft.com/office/officeart/2005/8/layout/hProcess6"/>
    <dgm:cxn modelId="{223CC479-C528-B244-8599-5E829A587483}" type="presOf" srcId="{5493D977-86DB-3749-8803-34AB7439051F}" destId="{8A41EFF7-89E4-3F4E-B909-ED2D56718AE4}" srcOrd="1" destOrd="1" presId="urn:microsoft.com/office/officeart/2005/8/layout/hProcess6"/>
    <dgm:cxn modelId="{04642D85-4B01-6148-B979-6EAA255DF28B}" type="presOf" srcId="{509ABCE8-18A3-914D-A3B6-858B0AF17E1B}" destId="{76D775B4-4AB3-8B4F-94B8-C994F91FEA20}" srcOrd="0" destOrd="0" presId="urn:microsoft.com/office/officeart/2005/8/layout/hProcess6"/>
    <dgm:cxn modelId="{59592687-5520-E94F-941E-4ECD840E674B}" srcId="{A57AA542-4D6D-584C-8720-4D84E4C1F96A}" destId="{CEDBAC0A-905D-904A-8CEA-DA0EE1E901FD}" srcOrd="1" destOrd="0" parTransId="{F0377F1C-4421-8942-8095-A109DB78031D}" sibTransId="{F18C4355-83AC-E04A-8DEB-3AAC23C77CC7}"/>
    <dgm:cxn modelId="{0765C58B-A154-0643-BC7E-AD644D877593}" type="presOf" srcId="{BF5DE834-5990-0E40-988E-D97726A33AA5}" destId="{971ABAF6-1BCC-8249-9183-285AB1555572}" srcOrd="0" destOrd="0" presId="urn:microsoft.com/office/officeart/2005/8/layout/hProcess6"/>
    <dgm:cxn modelId="{93C7578E-6B3B-1746-AFFB-45F3122CD50E}" srcId="{ED706260-8D4E-D047-B791-3B413B4B3864}" destId="{BF5DE834-5990-0E40-988E-D97726A33AA5}" srcOrd="0" destOrd="0" parTransId="{2C82513D-2BD9-0A4A-BB80-726CA9FED306}" sibTransId="{EC434800-45EE-8442-B4B2-F55020CF0537}"/>
    <dgm:cxn modelId="{1D017B8F-6204-7D48-8DDB-39F93230D4BF}" srcId="{509ABCE8-18A3-914D-A3B6-858B0AF17E1B}" destId="{F75359C8-0040-C34B-9496-0A1EA7123B61}" srcOrd="0" destOrd="0" parTransId="{82BDF46F-C0AD-A743-9F04-E41A26D6EBBB}" sibTransId="{5533C4EB-CBA5-C445-AE57-B5F04E10A8D2}"/>
    <dgm:cxn modelId="{5EEA0E92-4B6B-184B-B79F-4F96C9EC73DE}" srcId="{509ABCE8-18A3-914D-A3B6-858B0AF17E1B}" destId="{15B3BE46-FA71-CA4A-83ED-30A7DE89873B}" srcOrd="1" destOrd="0" parTransId="{435AF3BC-AC15-F242-B427-6B03A0B17173}" sibTransId="{A5261DD5-96CC-2D40-9471-96E05AA0857C}"/>
    <dgm:cxn modelId="{7D1E3797-8D5A-474A-9430-48F659CFA872}" type="presOf" srcId="{F75359C8-0040-C34B-9496-0A1EA7123B61}" destId="{57F49B0B-777A-EE4F-9724-88B188081C4A}" srcOrd="0" destOrd="0" presId="urn:microsoft.com/office/officeart/2005/8/layout/hProcess6"/>
    <dgm:cxn modelId="{AEB64397-5C68-0342-BB7B-AFC585B6040B}" type="presOf" srcId="{C42C97B6-8320-C148-A6A9-A13ACF42AF36}" destId="{F16786F0-A3B0-6A4E-A044-BB9109EA2BF7}" srcOrd="1" destOrd="3" presId="urn:microsoft.com/office/officeart/2005/8/layout/hProcess6"/>
    <dgm:cxn modelId="{CAAF9D9C-EB7A-EC41-B982-B53876547CB7}" srcId="{ED706260-8D4E-D047-B791-3B413B4B3864}" destId="{55E60D5C-DFA5-C14C-BEF8-B62383EA9CC1}" srcOrd="2" destOrd="0" parTransId="{F5C5714D-AE86-0247-936C-EE1CC70B857E}" sibTransId="{01411592-5667-8242-B99E-AE3AB6CCFB97}"/>
    <dgm:cxn modelId="{CBA18CAD-5F4E-E74E-9F4B-9782EA4EBFA3}" type="presOf" srcId="{7589F6AF-9128-A24A-9DE1-0FF6B24DE6E7}" destId="{1C1EB0F9-0DBE-CE40-B1D9-ADCBB954D7DA}" srcOrd="0" destOrd="2" presId="urn:microsoft.com/office/officeart/2005/8/layout/hProcess6"/>
    <dgm:cxn modelId="{0A8D5EB0-733F-C342-87B1-7E27BA91AE92}" type="presOf" srcId="{7589F6AF-9128-A24A-9DE1-0FF6B24DE6E7}" destId="{8A41EFF7-89E4-3F4E-B909-ED2D56718AE4}" srcOrd="1" destOrd="2" presId="urn:microsoft.com/office/officeart/2005/8/layout/hProcess6"/>
    <dgm:cxn modelId="{A07CA5B0-9E31-454C-8259-2167D035544F}" type="presOf" srcId="{55E60D5C-DFA5-C14C-BEF8-B62383EA9CC1}" destId="{8CD9335F-A546-414E-A4F7-F8B74CFED422}" srcOrd="1" destOrd="2" presId="urn:microsoft.com/office/officeart/2005/8/layout/hProcess6"/>
    <dgm:cxn modelId="{82FD51B1-3A78-9347-B4AE-81B8700A9C19}" srcId="{A57AA542-4D6D-584C-8720-4D84E4C1F96A}" destId="{ED706260-8D4E-D047-B791-3B413B4B3864}" srcOrd="2" destOrd="0" parTransId="{49657A6D-3702-F542-95FF-F9B27789D0E1}" sibTransId="{81C2D8CF-3106-5748-B93F-0335EFF463C2}"/>
    <dgm:cxn modelId="{17B083B2-8F88-4442-8A30-9673B618CAF7}" srcId="{CEDBAC0A-905D-904A-8CEA-DA0EE1E901FD}" destId="{5493D977-86DB-3749-8803-34AB7439051F}" srcOrd="1" destOrd="0" parTransId="{F1CF8B19-EC56-1344-8DFE-2BEAF9CC0985}" sibTransId="{5FAD0A45-437F-9E49-A7FC-9AD3633D3569}"/>
    <dgm:cxn modelId="{1B8C40B3-DCA1-ED47-882A-87C941BB15EE}" type="presOf" srcId="{15B3BE46-FA71-CA4A-83ED-30A7DE89873B}" destId="{F16786F0-A3B0-6A4E-A044-BB9109EA2BF7}" srcOrd="1" destOrd="1" presId="urn:microsoft.com/office/officeart/2005/8/layout/hProcess6"/>
    <dgm:cxn modelId="{2AE1CAC3-49D2-F14A-A602-712785B2D594}" type="presOf" srcId="{15B3BE46-FA71-CA4A-83ED-30A7DE89873B}" destId="{57F49B0B-777A-EE4F-9724-88B188081C4A}" srcOrd="0" destOrd="1" presId="urn:microsoft.com/office/officeart/2005/8/layout/hProcess6"/>
    <dgm:cxn modelId="{5DCD74CD-8D92-504C-9FF4-74FE61DCCF8A}" type="presOf" srcId="{ED706260-8D4E-D047-B791-3B413B4B3864}" destId="{F4C2F4B3-FA40-8F4A-AFB8-12069210147F}" srcOrd="0" destOrd="0" presId="urn:microsoft.com/office/officeart/2005/8/layout/hProcess6"/>
    <dgm:cxn modelId="{DF960AD5-DEE1-8C40-9C9E-11541421AD70}" type="presOf" srcId="{D001B807-ED54-A947-B61B-4AF9671F4839}" destId="{57F49B0B-777A-EE4F-9724-88B188081C4A}" srcOrd="0" destOrd="2" presId="urn:microsoft.com/office/officeart/2005/8/layout/hProcess6"/>
    <dgm:cxn modelId="{E06094DB-432D-4A45-9309-91E7043D4544}" type="presOf" srcId="{F75359C8-0040-C34B-9496-0A1EA7123B61}" destId="{F16786F0-A3B0-6A4E-A044-BB9109EA2BF7}" srcOrd="1" destOrd="0" presId="urn:microsoft.com/office/officeart/2005/8/layout/hProcess6"/>
    <dgm:cxn modelId="{82E6D1DB-705D-1648-B333-C318CCDFFBD9}" type="presOf" srcId="{BF5DE834-5990-0E40-988E-D97726A33AA5}" destId="{8CD9335F-A546-414E-A4F7-F8B74CFED422}" srcOrd="1" destOrd="0" presId="urn:microsoft.com/office/officeart/2005/8/layout/hProcess6"/>
    <dgm:cxn modelId="{79CA0DDC-FC65-FB4F-B390-A6DECAD319AB}" srcId="{CEDBAC0A-905D-904A-8CEA-DA0EE1E901FD}" destId="{C926CCFF-A438-7D40-A821-DC644B06C722}" srcOrd="0" destOrd="0" parTransId="{6F78BDCF-904E-064B-A621-CFC3CC930861}" sibTransId="{745B30EA-F495-1444-B378-107395442327}"/>
    <dgm:cxn modelId="{00EED5E9-F617-7546-87D2-A1A6102130F5}" type="presOf" srcId="{55E60D5C-DFA5-C14C-BEF8-B62383EA9CC1}" destId="{971ABAF6-1BCC-8249-9183-285AB1555572}" srcOrd="0" destOrd="2" presId="urn:microsoft.com/office/officeart/2005/8/layout/hProcess6"/>
    <dgm:cxn modelId="{3DAC4BF0-DA79-F24F-89DE-546D6FE4EC73}" type="presOf" srcId="{A57AA542-4D6D-584C-8720-4D84E4C1F96A}" destId="{2BB4C44C-234E-B94A-917D-0EDCADC8172D}" srcOrd="0" destOrd="0" presId="urn:microsoft.com/office/officeart/2005/8/layout/hProcess6"/>
    <dgm:cxn modelId="{B7530106-5838-5C4A-A995-1DA6C36327AC}" type="presParOf" srcId="{2BB4C44C-234E-B94A-917D-0EDCADC8172D}" destId="{DCEDD2A6-2E68-A246-990D-602DA67B4002}" srcOrd="0" destOrd="0" presId="urn:microsoft.com/office/officeart/2005/8/layout/hProcess6"/>
    <dgm:cxn modelId="{795D225E-E541-064E-BC09-B70900795FD3}" type="presParOf" srcId="{DCEDD2A6-2E68-A246-990D-602DA67B4002}" destId="{F2453855-4990-244F-82B7-0B6BA2787467}" srcOrd="0" destOrd="0" presId="urn:microsoft.com/office/officeart/2005/8/layout/hProcess6"/>
    <dgm:cxn modelId="{294682BA-5020-BB45-BF1D-FA59E4F8F296}" type="presParOf" srcId="{DCEDD2A6-2E68-A246-990D-602DA67B4002}" destId="{57F49B0B-777A-EE4F-9724-88B188081C4A}" srcOrd="1" destOrd="0" presId="urn:microsoft.com/office/officeart/2005/8/layout/hProcess6"/>
    <dgm:cxn modelId="{CBFEE393-EC99-404A-99CF-19DBF53A4B5B}" type="presParOf" srcId="{DCEDD2A6-2E68-A246-990D-602DA67B4002}" destId="{F16786F0-A3B0-6A4E-A044-BB9109EA2BF7}" srcOrd="2" destOrd="0" presId="urn:microsoft.com/office/officeart/2005/8/layout/hProcess6"/>
    <dgm:cxn modelId="{76EDADC0-4F74-D147-9B78-C443C62B92D5}" type="presParOf" srcId="{DCEDD2A6-2E68-A246-990D-602DA67B4002}" destId="{76D775B4-4AB3-8B4F-94B8-C994F91FEA20}" srcOrd="3" destOrd="0" presId="urn:microsoft.com/office/officeart/2005/8/layout/hProcess6"/>
    <dgm:cxn modelId="{859E93B6-ECF6-6E48-9A16-AE9DE7B502C7}" type="presParOf" srcId="{2BB4C44C-234E-B94A-917D-0EDCADC8172D}" destId="{4BD6937F-B274-B54E-A5C7-FAE8930F812A}" srcOrd="1" destOrd="0" presId="urn:microsoft.com/office/officeart/2005/8/layout/hProcess6"/>
    <dgm:cxn modelId="{1C0BAC68-3646-2A43-849C-4BE89845A059}" type="presParOf" srcId="{2BB4C44C-234E-B94A-917D-0EDCADC8172D}" destId="{6112AA37-C09A-284B-9373-23EED0CD91C9}" srcOrd="2" destOrd="0" presId="urn:microsoft.com/office/officeart/2005/8/layout/hProcess6"/>
    <dgm:cxn modelId="{B9F9E6FD-CF6D-5943-8F29-343C9105D246}" type="presParOf" srcId="{6112AA37-C09A-284B-9373-23EED0CD91C9}" destId="{4D8CD56F-DA4C-4846-B713-0669D5394181}" srcOrd="0" destOrd="0" presId="urn:microsoft.com/office/officeart/2005/8/layout/hProcess6"/>
    <dgm:cxn modelId="{F2340068-9B02-8447-A367-3F7467531044}" type="presParOf" srcId="{6112AA37-C09A-284B-9373-23EED0CD91C9}" destId="{1C1EB0F9-0DBE-CE40-B1D9-ADCBB954D7DA}" srcOrd="1" destOrd="0" presId="urn:microsoft.com/office/officeart/2005/8/layout/hProcess6"/>
    <dgm:cxn modelId="{D6378FF3-AA41-7B45-9219-507C59818A16}" type="presParOf" srcId="{6112AA37-C09A-284B-9373-23EED0CD91C9}" destId="{8A41EFF7-89E4-3F4E-B909-ED2D56718AE4}" srcOrd="2" destOrd="0" presId="urn:microsoft.com/office/officeart/2005/8/layout/hProcess6"/>
    <dgm:cxn modelId="{9B2ADC8E-238B-E24E-9987-AF85CA63EC4A}" type="presParOf" srcId="{6112AA37-C09A-284B-9373-23EED0CD91C9}" destId="{35371B96-2C7D-4942-A43C-DBA9DF320BD6}" srcOrd="3" destOrd="0" presId="urn:microsoft.com/office/officeart/2005/8/layout/hProcess6"/>
    <dgm:cxn modelId="{B5C56C8A-9C53-C84A-99BD-661C084613C3}" type="presParOf" srcId="{2BB4C44C-234E-B94A-917D-0EDCADC8172D}" destId="{6092009E-704D-B943-9619-3DD2F2ADE3E1}" srcOrd="3" destOrd="0" presId="urn:microsoft.com/office/officeart/2005/8/layout/hProcess6"/>
    <dgm:cxn modelId="{5B1013DE-4225-9D4A-88B1-F94DBB34F4C6}" type="presParOf" srcId="{2BB4C44C-234E-B94A-917D-0EDCADC8172D}" destId="{E29DBA9C-0369-D347-8B38-E6824786013B}" srcOrd="4" destOrd="0" presId="urn:microsoft.com/office/officeart/2005/8/layout/hProcess6"/>
    <dgm:cxn modelId="{9E59A401-122A-0145-9BBE-F3790B27D41E}" type="presParOf" srcId="{E29DBA9C-0369-D347-8B38-E6824786013B}" destId="{C9A079A1-BF76-4B45-8360-ED5EBCFBDB41}" srcOrd="0" destOrd="0" presId="urn:microsoft.com/office/officeart/2005/8/layout/hProcess6"/>
    <dgm:cxn modelId="{660B3EA5-54CE-E64E-8243-D6C3087DCE4E}" type="presParOf" srcId="{E29DBA9C-0369-D347-8B38-E6824786013B}" destId="{971ABAF6-1BCC-8249-9183-285AB1555572}" srcOrd="1" destOrd="0" presId="urn:microsoft.com/office/officeart/2005/8/layout/hProcess6"/>
    <dgm:cxn modelId="{24AE5C12-FC1F-AF49-B23B-4914E560074E}" type="presParOf" srcId="{E29DBA9C-0369-D347-8B38-E6824786013B}" destId="{8CD9335F-A546-414E-A4F7-F8B74CFED422}" srcOrd="2" destOrd="0" presId="urn:microsoft.com/office/officeart/2005/8/layout/hProcess6"/>
    <dgm:cxn modelId="{D9CE5DAF-53AB-A842-80EC-F6F4636CDF0C}" type="presParOf" srcId="{E29DBA9C-0369-D347-8B38-E6824786013B}" destId="{F4C2F4B3-FA40-8F4A-AFB8-12069210147F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992D83-6231-44BE-A232-B9697E335497}" type="doc">
      <dgm:prSet loTypeId="urn:microsoft.com/office/officeart/2016/7/layout/HorizontalAction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91C056-D434-4255-8066-1E3563928A84}">
      <dgm:prSet/>
      <dgm:spPr/>
      <dgm:t>
        <a:bodyPr/>
        <a:lstStyle/>
        <a:p>
          <a:r>
            <a:rPr lang="en-US"/>
            <a:t>Make interests known</a:t>
          </a:r>
        </a:p>
      </dgm:t>
    </dgm:pt>
    <dgm:pt modelId="{32D3BBAF-B65A-42E8-8F16-071FC11D226B}" type="parTrans" cxnId="{CD5292CB-C905-4124-972C-8203037154A1}">
      <dgm:prSet/>
      <dgm:spPr/>
      <dgm:t>
        <a:bodyPr/>
        <a:lstStyle/>
        <a:p>
          <a:endParaRPr lang="en-US"/>
        </a:p>
      </dgm:t>
    </dgm:pt>
    <dgm:pt modelId="{1563B0A7-E243-4D0B-9985-13B4766237DC}" type="sibTrans" cxnId="{CD5292CB-C905-4124-972C-8203037154A1}">
      <dgm:prSet/>
      <dgm:spPr/>
      <dgm:t>
        <a:bodyPr/>
        <a:lstStyle/>
        <a:p>
          <a:endParaRPr lang="en-US"/>
        </a:p>
      </dgm:t>
    </dgm:pt>
    <dgm:pt modelId="{8A5AE3BE-BE98-4C68-9F67-81AD8F621F97}">
      <dgm:prSet/>
      <dgm:spPr/>
      <dgm:t>
        <a:bodyPr/>
        <a:lstStyle/>
        <a:p>
          <a:r>
            <a:rPr lang="en-US"/>
            <a:t>Share with colleagues, leaders, mentor(s)</a:t>
          </a:r>
        </a:p>
      </dgm:t>
    </dgm:pt>
    <dgm:pt modelId="{6539F227-5DE8-447C-87B1-6DAC92552DF6}" type="parTrans" cxnId="{A2647D65-20ED-404F-87D8-8BEC259B86CC}">
      <dgm:prSet/>
      <dgm:spPr/>
      <dgm:t>
        <a:bodyPr/>
        <a:lstStyle/>
        <a:p>
          <a:endParaRPr lang="en-US"/>
        </a:p>
      </dgm:t>
    </dgm:pt>
    <dgm:pt modelId="{F9E41F82-F35C-4A1B-8292-179990643EFF}" type="sibTrans" cxnId="{A2647D65-20ED-404F-87D8-8BEC259B86CC}">
      <dgm:prSet/>
      <dgm:spPr/>
      <dgm:t>
        <a:bodyPr/>
        <a:lstStyle/>
        <a:p>
          <a:endParaRPr lang="en-US"/>
        </a:p>
      </dgm:t>
    </dgm:pt>
    <dgm:pt modelId="{FE75A018-37E8-4884-8BBD-C0EA2B5B4450}">
      <dgm:prSet/>
      <dgm:spPr/>
      <dgm:t>
        <a:bodyPr/>
        <a:lstStyle/>
        <a:p>
          <a:r>
            <a:rPr lang="en-US"/>
            <a:t>Volunteer</a:t>
          </a:r>
        </a:p>
      </dgm:t>
    </dgm:pt>
    <dgm:pt modelId="{1741F963-DFB4-4175-A4F5-2405CFEE1105}" type="parTrans" cxnId="{554435B1-FAB5-43D6-A4EB-035755ED7A9B}">
      <dgm:prSet/>
      <dgm:spPr/>
      <dgm:t>
        <a:bodyPr/>
        <a:lstStyle/>
        <a:p>
          <a:endParaRPr lang="en-US"/>
        </a:p>
      </dgm:t>
    </dgm:pt>
    <dgm:pt modelId="{B01527D9-2641-423B-A39C-BD88311E7F49}" type="sibTrans" cxnId="{554435B1-FAB5-43D6-A4EB-035755ED7A9B}">
      <dgm:prSet/>
      <dgm:spPr/>
      <dgm:t>
        <a:bodyPr/>
        <a:lstStyle/>
        <a:p>
          <a:endParaRPr lang="en-US"/>
        </a:p>
      </dgm:t>
    </dgm:pt>
    <dgm:pt modelId="{7A86ECC5-6232-40B5-AD74-741ED028DA43}">
      <dgm:prSet/>
      <dgm:spPr/>
      <dgm:t>
        <a:bodyPr/>
        <a:lstStyle/>
        <a:p>
          <a:pPr rtl="0">
            <a:buFont typeface="Arial" panose="020B0604020202020204" pitchFamily="34" charset="0"/>
            <a:buNone/>
          </a:pPr>
          <a:r>
            <a:rPr lang="en-US"/>
            <a:t>What setting do you enjoy teaching in? </a:t>
          </a:r>
          <a:r>
            <a:rPr lang="en-US">
              <a:latin typeface="Calibri Light" panose="020F0302020204030204"/>
            </a:rPr>
            <a:t>Volunteer</a:t>
          </a:r>
          <a:r>
            <a:rPr lang="en-US"/>
            <a:t>!</a:t>
          </a:r>
          <a:r>
            <a:rPr lang="en-US">
              <a:latin typeface="Calibri Light" panose="020F0302020204030204"/>
            </a:rPr>
            <a:t> </a:t>
          </a:r>
        </a:p>
        <a:p>
          <a:pPr rtl="0">
            <a:buFont typeface="Arial" panose="020B0604020202020204" pitchFamily="34" charset="0"/>
            <a:buNone/>
          </a:pPr>
          <a:endParaRPr lang="en-US">
            <a:latin typeface="Calibri Light" panose="020F0302020204030204"/>
          </a:endParaRPr>
        </a:p>
      </dgm:t>
    </dgm:pt>
    <dgm:pt modelId="{C60AFA02-E8AC-429D-93A8-1762D40DA5A2}" type="parTrans" cxnId="{8B7EC364-3553-42F4-B1BF-E5F1AAF17DDF}">
      <dgm:prSet/>
      <dgm:spPr/>
      <dgm:t>
        <a:bodyPr/>
        <a:lstStyle/>
        <a:p>
          <a:endParaRPr lang="en-US"/>
        </a:p>
      </dgm:t>
    </dgm:pt>
    <dgm:pt modelId="{3AB4E1B2-A96E-4C08-B96A-91FBF42B8ADD}" type="sibTrans" cxnId="{8B7EC364-3553-42F4-B1BF-E5F1AAF17DDF}">
      <dgm:prSet/>
      <dgm:spPr/>
      <dgm:t>
        <a:bodyPr/>
        <a:lstStyle/>
        <a:p>
          <a:endParaRPr lang="en-US"/>
        </a:p>
      </dgm:t>
    </dgm:pt>
    <dgm:pt modelId="{9C263653-C4DD-44E6-AE3C-5A6C14D6700D}">
      <dgm:prSet/>
      <dgm:spPr/>
      <dgm:t>
        <a:bodyPr/>
        <a:lstStyle/>
        <a:p>
          <a:pPr rtl="0"/>
          <a:r>
            <a:rPr lang="en-US"/>
            <a:t>Get observed</a:t>
          </a:r>
          <a:r>
            <a:rPr lang="en-US">
              <a:latin typeface="Calibri Light" panose="020F0302020204030204"/>
            </a:rPr>
            <a:t> when</a:t>
          </a:r>
          <a:r>
            <a:rPr lang="en-US"/>
            <a:t> teaching (</a:t>
          </a:r>
          <a:r>
            <a:rPr lang="en-US">
              <a:latin typeface="Calibri Light" panose="020F0302020204030204"/>
            </a:rPr>
            <a:t>CFE</a:t>
          </a:r>
          <a:r>
            <a:rPr lang="en-US"/>
            <a:t> “TOP” or PIPE “</a:t>
          </a:r>
          <a:r>
            <a:rPr lang="en-US" err="1"/>
            <a:t>iTOP</a:t>
          </a:r>
          <a:r>
            <a:rPr lang="en-US"/>
            <a:t>”)</a:t>
          </a:r>
        </a:p>
      </dgm:t>
    </dgm:pt>
    <dgm:pt modelId="{0D88C310-EA0C-4BFD-825A-5828E004CE97}" type="parTrans" cxnId="{200041FE-5E57-4ECF-9AC1-570C4C350CC0}">
      <dgm:prSet/>
      <dgm:spPr/>
      <dgm:t>
        <a:bodyPr/>
        <a:lstStyle/>
        <a:p>
          <a:endParaRPr lang="en-US"/>
        </a:p>
      </dgm:t>
    </dgm:pt>
    <dgm:pt modelId="{3B1138E3-FAB6-4FC3-A350-6C92D04A48F4}" type="sibTrans" cxnId="{200041FE-5E57-4ECF-9AC1-570C4C350CC0}">
      <dgm:prSet/>
      <dgm:spPr/>
      <dgm:t>
        <a:bodyPr/>
        <a:lstStyle/>
        <a:p>
          <a:endParaRPr lang="en-US"/>
        </a:p>
      </dgm:t>
    </dgm:pt>
    <dgm:pt modelId="{3E45701B-FBF9-4634-A3EC-79F429F7C47B}">
      <dgm:prSet/>
      <dgm:spPr/>
      <dgm:t>
        <a:bodyPr/>
        <a:lstStyle/>
        <a:p>
          <a:r>
            <a:rPr lang="en-US"/>
            <a:t>Join</a:t>
          </a:r>
        </a:p>
      </dgm:t>
    </dgm:pt>
    <dgm:pt modelId="{0E48442A-B77B-479A-898C-A8AEEE034CC6}" type="parTrans" cxnId="{3277EF0D-FF34-4C8E-96C9-0E04ADC2C0EE}">
      <dgm:prSet/>
      <dgm:spPr/>
      <dgm:t>
        <a:bodyPr/>
        <a:lstStyle/>
        <a:p>
          <a:endParaRPr lang="en-US"/>
        </a:p>
      </dgm:t>
    </dgm:pt>
    <dgm:pt modelId="{36AFB9BD-77F6-4843-9F6F-A9F439C5553E}" type="sibTrans" cxnId="{3277EF0D-FF34-4C8E-96C9-0E04ADC2C0EE}">
      <dgm:prSet/>
      <dgm:spPr/>
      <dgm:t>
        <a:bodyPr/>
        <a:lstStyle/>
        <a:p>
          <a:endParaRPr lang="en-US"/>
        </a:p>
      </dgm:t>
    </dgm:pt>
    <dgm:pt modelId="{EBEB7161-3E66-47B3-9CC5-525FB0ADAF47}">
      <dgm:prSet/>
      <dgm:spPr/>
      <dgm:t>
        <a:bodyPr/>
        <a:lstStyle/>
        <a:p>
          <a:pPr rtl="0"/>
          <a:r>
            <a:rPr lang="en-US"/>
            <a:t>Join a project, or talk with a leader about idea</a:t>
          </a:r>
          <a:r>
            <a:rPr lang="en-US">
              <a:latin typeface="Calibri Light" panose="020F0302020204030204"/>
            </a:rPr>
            <a:t> aligned with School/Dept's goals</a:t>
          </a:r>
          <a:endParaRPr lang="en-US"/>
        </a:p>
      </dgm:t>
    </dgm:pt>
    <dgm:pt modelId="{304B08FF-FD95-44E9-A679-11A6FC9D4496}" type="parTrans" cxnId="{7340BCF9-2A9F-4304-B78F-9689D811C83A}">
      <dgm:prSet/>
      <dgm:spPr/>
      <dgm:t>
        <a:bodyPr/>
        <a:lstStyle/>
        <a:p>
          <a:endParaRPr lang="en-US"/>
        </a:p>
      </dgm:t>
    </dgm:pt>
    <dgm:pt modelId="{B76CEE26-AC5D-4BA6-9C3E-E6BEFB2F6F74}" type="sibTrans" cxnId="{7340BCF9-2A9F-4304-B78F-9689D811C83A}">
      <dgm:prSet/>
      <dgm:spPr/>
      <dgm:t>
        <a:bodyPr/>
        <a:lstStyle/>
        <a:p>
          <a:endParaRPr lang="en-US"/>
        </a:p>
      </dgm:t>
    </dgm:pt>
    <dgm:pt modelId="{3A87BC62-18BF-4F2E-AD43-435BC86EEF28}">
      <dgm:prSet/>
      <dgm:spPr/>
      <dgm:t>
        <a:bodyPr/>
        <a:lstStyle/>
        <a:p>
          <a:r>
            <a:rPr lang="en-US"/>
            <a:t>Find</a:t>
          </a:r>
        </a:p>
      </dgm:t>
    </dgm:pt>
    <dgm:pt modelId="{FDA5C1A2-1A75-428B-AB4F-720AE458A7BE}" type="parTrans" cxnId="{DDE73B8D-868F-4194-9598-0596B20EA6C9}">
      <dgm:prSet/>
      <dgm:spPr/>
      <dgm:t>
        <a:bodyPr/>
        <a:lstStyle/>
        <a:p>
          <a:endParaRPr lang="en-US"/>
        </a:p>
      </dgm:t>
    </dgm:pt>
    <dgm:pt modelId="{D3076136-5815-4C5B-9405-6A37FE88FAA5}" type="sibTrans" cxnId="{DDE73B8D-868F-4194-9598-0596B20EA6C9}">
      <dgm:prSet/>
      <dgm:spPr/>
      <dgm:t>
        <a:bodyPr/>
        <a:lstStyle/>
        <a:p>
          <a:endParaRPr lang="en-US"/>
        </a:p>
      </dgm:t>
    </dgm:pt>
    <dgm:pt modelId="{46A368A4-43B9-4B1D-9822-CCACCB0A7B2C}">
      <dgm:prSet/>
      <dgm:spPr/>
      <dgm:t>
        <a:bodyPr/>
        <a:lstStyle/>
        <a:p>
          <a:r>
            <a:rPr lang="en-US"/>
            <a:t>Find a community, workgroups (local and national)</a:t>
          </a:r>
        </a:p>
      </dgm:t>
    </dgm:pt>
    <dgm:pt modelId="{45EF036E-C96A-4AB1-8A2B-DF14D137D23D}" type="parTrans" cxnId="{33E7A8DE-303F-4EB5-8232-601F587284A2}">
      <dgm:prSet/>
      <dgm:spPr/>
      <dgm:t>
        <a:bodyPr/>
        <a:lstStyle/>
        <a:p>
          <a:endParaRPr lang="en-US"/>
        </a:p>
      </dgm:t>
    </dgm:pt>
    <dgm:pt modelId="{EEAB244E-54A7-400C-849F-8977109D23DC}" type="sibTrans" cxnId="{33E7A8DE-303F-4EB5-8232-601F587284A2}">
      <dgm:prSet/>
      <dgm:spPr/>
      <dgm:t>
        <a:bodyPr/>
        <a:lstStyle/>
        <a:p>
          <a:endParaRPr lang="en-US"/>
        </a:p>
      </dgm:t>
    </dgm:pt>
    <dgm:pt modelId="{FAC625D6-5687-45B7-9F8D-619FC14C9E2A}">
      <dgm:prSet/>
      <dgm:spPr/>
      <dgm:t>
        <a:bodyPr/>
        <a:lstStyle/>
        <a:p>
          <a:r>
            <a:rPr lang="en-US"/>
            <a:t>Apply</a:t>
          </a:r>
        </a:p>
      </dgm:t>
    </dgm:pt>
    <dgm:pt modelId="{B6153ED4-ECA8-4CC2-AD80-8D52330B25F2}" type="parTrans" cxnId="{8DD03765-8545-4160-A91C-9A9781E9075D}">
      <dgm:prSet/>
      <dgm:spPr/>
      <dgm:t>
        <a:bodyPr/>
        <a:lstStyle/>
        <a:p>
          <a:endParaRPr lang="en-US"/>
        </a:p>
      </dgm:t>
    </dgm:pt>
    <dgm:pt modelId="{FCB43D61-9413-4034-80A7-ADBB1E3CD240}" type="sibTrans" cxnId="{8DD03765-8545-4160-A91C-9A9781E9075D}">
      <dgm:prSet/>
      <dgm:spPr/>
      <dgm:t>
        <a:bodyPr/>
        <a:lstStyle/>
        <a:p>
          <a:endParaRPr lang="en-US"/>
        </a:p>
      </dgm:t>
    </dgm:pt>
    <dgm:pt modelId="{CCD8162A-6B8A-4A28-8B9B-2DB0D8894263}">
      <dgm:prSet/>
      <dgm:spPr/>
      <dgm:t>
        <a:bodyPr/>
        <a:lstStyle/>
        <a:p>
          <a:pPr rtl="0"/>
          <a:r>
            <a:rPr lang="en-US"/>
            <a:t>Apply for Innovation Funding for Education (funded by AME/OME/PIPE)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B2C3AEB0-FC58-4BAD-895D-7EC3A567968F}" type="parTrans" cxnId="{D96D397C-C5FC-46D0-B149-F497BA3D74AA}">
      <dgm:prSet/>
      <dgm:spPr/>
      <dgm:t>
        <a:bodyPr/>
        <a:lstStyle/>
        <a:p>
          <a:endParaRPr lang="en-US"/>
        </a:p>
      </dgm:t>
    </dgm:pt>
    <dgm:pt modelId="{3EC7D412-A4DF-428B-A734-C7982983CA5D}" type="sibTrans" cxnId="{D96D397C-C5FC-46D0-B149-F497BA3D74AA}">
      <dgm:prSet/>
      <dgm:spPr/>
      <dgm:t>
        <a:bodyPr/>
        <a:lstStyle/>
        <a:p>
          <a:endParaRPr lang="en-US"/>
        </a:p>
      </dgm:t>
    </dgm:pt>
    <dgm:pt modelId="{A0EA7CDE-CF63-48C2-BA70-A5D89D28E6D1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Understand UCSF landscape</a:t>
          </a:r>
        </a:p>
      </dgm:t>
    </dgm:pt>
    <dgm:pt modelId="{B745A202-4E93-4635-A45E-9B05E8EEEFBE}" type="parTrans" cxnId="{E14AEC60-10F1-4928-A470-762BD686608E}">
      <dgm:prSet/>
      <dgm:spPr/>
      <dgm:t>
        <a:bodyPr/>
        <a:lstStyle/>
        <a:p>
          <a:endParaRPr lang="en-US"/>
        </a:p>
      </dgm:t>
    </dgm:pt>
    <dgm:pt modelId="{C760A6C6-9D48-40B6-82BE-7661D7359183}" type="sibTrans" cxnId="{E14AEC60-10F1-4928-A470-762BD686608E}">
      <dgm:prSet/>
      <dgm:spPr/>
      <dgm:t>
        <a:bodyPr/>
        <a:lstStyle/>
        <a:p>
          <a:endParaRPr lang="en-US"/>
        </a:p>
      </dgm:t>
    </dgm:pt>
    <dgm:pt modelId="{B0618066-B8F8-4964-B284-1B9124092C9E}">
      <dgm:prSet phldr="0"/>
      <dgm:spPr/>
      <dgm:t>
        <a:bodyPr/>
        <a:lstStyle/>
        <a:p>
          <a:endParaRPr lang="en-US">
            <a:latin typeface="Calibri Light" panose="020F0302020204030204"/>
          </a:endParaRPr>
        </a:p>
      </dgm:t>
    </dgm:pt>
    <dgm:pt modelId="{F422076E-1A7E-4089-A06C-54B934EADDA3}" type="parTrans" cxnId="{97D1614D-5CEC-4E78-AADC-B2BD9B06803E}">
      <dgm:prSet/>
      <dgm:spPr/>
      <dgm:t>
        <a:bodyPr/>
        <a:lstStyle/>
        <a:p>
          <a:endParaRPr lang="en-US"/>
        </a:p>
      </dgm:t>
    </dgm:pt>
    <dgm:pt modelId="{AB5469F8-A2FE-4DD0-8D9D-2AE4A31AE534}" type="sibTrans" cxnId="{97D1614D-5CEC-4E78-AADC-B2BD9B06803E}">
      <dgm:prSet/>
      <dgm:spPr/>
      <dgm:t>
        <a:bodyPr/>
        <a:lstStyle/>
        <a:p>
          <a:endParaRPr lang="en-US"/>
        </a:p>
      </dgm:t>
    </dgm:pt>
    <dgm:pt modelId="{9E409BD3-E104-4732-838A-36A6C8477518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Networking –&gt; Mentors</a:t>
          </a:r>
        </a:p>
      </dgm:t>
    </dgm:pt>
    <dgm:pt modelId="{FEFAA0E7-6602-4AB9-B6B6-5827C99090BE}" type="parTrans" cxnId="{F3EAFA95-E6AA-419A-9462-B681BD5F491C}">
      <dgm:prSet/>
      <dgm:spPr/>
      <dgm:t>
        <a:bodyPr/>
        <a:lstStyle/>
        <a:p>
          <a:endParaRPr lang="en-US"/>
        </a:p>
      </dgm:t>
    </dgm:pt>
    <dgm:pt modelId="{3525FEF0-DC78-4EF3-919D-84553C734E10}" type="sibTrans" cxnId="{F3EAFA95-E6AA-419A-9462-B681BD5F491C}">
      <dgm:prSet/>
      <dgm:spPr/>
      <dgm:t>
        <a:bodyPr/>
        <a:lstStyle/>
        <a:p>
          <a:endParaRPr lang="en-US"/>
        </a:p>
      </dgm:t>
    </dgm:pt>
    <dgm:pt modelId="{FCCFB4E0-AD40-4847-A6F9-D4C662660523}">
      <dgm:prSet phldr="0"/>
      <dgm:spPr/>
      <dgm:t>
        <a:bodyPr/>
        <a:lstStyle/>
        <a:p>
          <a:endParaRPr lang="en-US">
            <a:latin typeface="Calibri Light" panose="020F0302020204030204"/>
          </a:endParaRPr>
        </a:p>
      </dgm:t>
    </dgm:pt>
    <dgm:pt modelId="{2897C9F8-60AD-49EC-9055-EEA1CF0BEDD9}" type="parTrans" cxnId="{BF9345F1-2E50-46C7-A65B-570F465BCDCD}">
      <dgm:prSet/>
      <dgm:spPr/>
      <dgm:t>
        <a:bodyPr/>
        <a:lstStyle/>
        <a:p>
          <a:endParaRPr lang="en-US"/>
        </a:p>
      </dgm:t>
    </dgm:pt>
    <dgm:pt modelId="{3E76AD65-473A-4B73-B23F-DB089C9401FB}" type="sibTrans" cxnId="{BF9345F1-2E50-46C7-A65B-570F465BCDCD}">
      <dgm:prSet/>
      <dgm:spPr/>
      <dgm:t>
        <a:bodyPr/>
        <a:lstStyle/>
        <a:p>
          <a:endParaRPr lang="en-US"/>
        </a:p>
      </dgm:t>
    </dgm:pt>
    <dgm:pt modelId="{509FDE36-5222-442B-A899-F8B2FD800ED5}">
      <dgm:prSet phldr="0"/>
      <dgm:spPr/>
      <dgm:t>
        <a:bodyPr/>
        <a:lstStyle/>
        <a:p>
          <a:r>
            <a:rPr lang="en-US">
              <a:latin typeface="Calibri Light" panose="020F0302020204030204"/>
            </a:rPr>
            <a:t>Students!</a:t>
          </a:r>
        </a:p>
      </dgm:t>
    </dgm:pt>
    <dgm:pt modelId="{3333E3DF-13A0-43C1-96C5-35435715C66E}" type="parTrans" cxnId="{2B80BB96-7F4A-4EF8-B91C-4556C8A34A27}">
      <dgm:prSet/>
      <dgm:spPr/>
      <dgm:t>
        <a:bodyPr/>
        <a:lstStyle/>
        <a:p>
          <a:endParaRPr lang="en-US"/>
        </a:p>
      </dgm:t>
    </dgm:pt>
    <dgm:pt modelId="{DEA17E6A-DE4B-4ABC-9CC5-D355BC48E767}" type="sibTrans" cxnId="{2B80BB96-7F4A-4EF8-B91C-4556C8A34A27}">
      <dgm:prSet/>
      <dgm:spPr/>
      <dgm:t>
        <a:bodyPr/>
        <a:lstStyle/>
        <a:p>
          <a:endParaRPr lang="en-US"/>
        </a:p>
      </dgm:t>
    </dgm:pt>
    <dgm:pt modelId="{43A06FC7-2035-47FD-8B2E-BF125D1884C8}" type="pres">
      <dgm:prSet presAssocID="{C8992D83-6231-44BE-A232-B9697E335497}" presName="Name0" presStyleCnt="0">
        <dgm:presLayoutVars>
          <dgm:dir/>
          <dgm:animLvl val="lvl"/>
          <dgm:resizeHandles val="exact"/>
        </dgm:presLayoutVars>
      </dgm:prSet>
      <dgm:spPr/>
    </dgm:pt>
    <dgm:pt modelId="{82BB26E4-AB64-4F95-9C0E-329E39F9FF42}" type="pres">
      <dgm:prSet presAssocID="{B791C056-D434-4255-8066-1E3563928A84}" presName="composite" presStyleCnt="0"/>
      <dgm:spPr/>
    </dgm:pt>
    <dgm:pt modelId="{25207B99-3291-4D6C-89C3-F2127673512F}" type="pres">
      <dgm:prSet presAssocID="{B791C056-D434-4255-8066-1E3563928A84}" presName="parTx" presStyleLbl="alignNode1" presStyleIdx="0" presStyleCnt="5">
        <dgm:presLayoutVars>
          <dgm:chMax val="0"/>
          <dgm:chPref val="0"/>
        </dgm:presLayoutVars>
      </dgm:prSet>
      <dgm:spPr/>
    </dgm:pt>
    <dgm:pt modelId="{A6019D64-1316-4EC9-901F-DA4063AADF51}" type="pres">
      <dgm:prSet presAssocID="{B791C056-D434-4255-8066-1E3563928A84}" presName="desTx" presStyleLbl="alignAccFollowNode1" presStyleIdx="0" presStyleCnt="5">
        <dgm:presLayoutVars/>
      </dgm:prSet>
      <dgm:spPr/>
    </dgm:pt>
    <dgm:pt modelId="{601DC9D1-E611-4908-8E74-A6F17D151F4D}" type="pres">
      <dgm:prSet presAssocID="{1563B0A7-E243-4D0B-9985-13B4766237DC}" presName="space" presStyleCnt="0"/>
      <dgm:spPr/>
    </dgm:pt>
    <dgm:pt modelId="{A18A54C3-A677-4137-BAE3-1F7392F94AC8}" type="pres">
      <dgm:prSet presAssocID="{FE75A018-37E8-4884-8BBD-C0EA2B5B4450}" presName="composite" presStyleCnt="0"/>
      <dgm:spPr/>
    </dgm:pt>
    <dgm:pt modelId="{1306E56E-30B9-4FFF-AA05-701A5DB97C87}" type="pres">
      <dgm:prSet presAssocID="{FE75A018-37E8-4884-8BBD-C0EA2B5B4450}" presName="parTx" presStyleLbl="alignNode1" presStyleIdx="1" presStyleCnt="5">
        <dgm:presLayoutVars>
          <dgm:chMax val="0"/>
          <dgm:chPref val="0"/>
        </dgm:presLayoutVars>
      </dgm:prSet>
      <dgm:spPr/>
    </dgm:pt>
    <dgm:pt modelId="{76DA9402-4546-4B7F-A1C8-38C5DB27282A}" type="pres">
      <dgm:prSet presAssocID="{FE75A018-37E8-4884-8BBD-C0EA2B5B4450}" presName="desTx" presStyleLbl="alignAccFollowNode1" presStyleIdx="1" presStyleCnt="5">
        <dgm:presLayoutVars/>
      </dgm:prSet>
      <dgm:spPr/>
    </dgm:pt>
    <dgm:pt modelId="{B850F5BE-4F21-40B2-8D76-C2BB609313E4}" type="pres">
      <dgm:prSet presAssocID="{B01527D9-2641-423B-A39C-BD88311E7F49}" presName="space" presStyleCnt="0"/>
      <dgm:spPr/>
    </dgm:pt>
    <dgm:pt modelId="{96E61536-898E-43C8-BED0-21C9B951E0DA}" type="pres">
      <dgm:prSet presAssocID="{3E45701B-FBF9-4634-A3EC-79F429F7C47B}" presName="composite" presStyleCnt="0"/>
      <dgm:spPr/>
    </dgm:pt>
    <dgm:pt modelId="{3F863434-2118-460A-98DC-6EDFDEF31737}" type="pres">
      <dgm:prSet presAssocID="{3E45701B-FBF9-4634-A3EC-79F429F7C47B}" presName="parTx" presStyleLbl="alignNode1" presStyleIdx="2" presStyleCnt="5">
        <dgm:presLayoutVars>
          <dgm:chMax val="0"/>
          <dgm:chPref val="0"/>
        </dgm:presLayoutVars>
      </dgm:prSet>
      <dgm:spPr/>
    </dgm:pt>
    <dgm:pt modelId="{1F08F385-3B69-4BB3-9BBB-752C800F045F}" type="pres">
      <dgm:prSet presAssocID="{3E45701B-FBF9-4634-A3EC-79F429F7C47B}" presName="desTx" presStyleLbl="alignAccFollowNode1" presStyleIdx="2" presStyleCnt="5">
        <dgm:presLayoutVars/>
      </dgm:prSet>
      <dgm:spPr/>
    </dgm:pt>
    <dgm:pt modelId="{81B0E4DE-5F4F-4A96-9170-ECF16A9FFBCF}" type="pres">
      <dgm:prSet presAssocID="{36AFB9BD-77F6-4843-9F6F-A9F439C5553E}" presName="space" presStyleCnt="0"/>
      <dgm:spPr/>
    </dgm:pt>
    <dgm:pt modelId="{64B4E6D7-3AD8-4121-9894-5027EF1C2FE5}" type="pres">
      <dgm:prSet presAssocID="{3A87BC62-18BF-4F2E-AD43-435BC86EEF28}" presName="composite" presStyleCnt="0"/>
      <dgm:spPr/>
    </dgm:pt>
    <dgm:pt modelId="{2AFE00AC-4DD8-485B-A7CC-F8E88C2E95B1}" type="pres">
      <dgm:prSet presAssocID="{3A87BC62-18BF-4F2E-AD43-435BC86EEF28}" presName="parTx" presStyleLbl="alignNode1" presStyleIdx="3" presStyleCnt="5">
        <dgm:presLayoutVars>
          <dgm:chMax val="0"/>
          <dgm:chPref val="0"/>
        </dgm:presLayoutVars>
      </dgm:prSet>
      <dgm:spPr/>
    </dgm:pt>
    <dgm:pt modelId="{A8BFCC4C-C120-4A43-BD35-7C3070F5162B}" type="pres">
      <dgm:prSet presAssocID="{3A87BC62-18BF-4F2E-AD43-435BC86EEF28}" presName="desTx" presStyleLbl="alignAccFollowNode1" presStyleIdx="3" presStyleCnt="5">
        <dgm:presLayoutVars/>
      </dgm:prSet>
      <dgm:spPr/>
    </dgm:pt>
    <dgm:pt modelId="{24403144-4CF3-4FD0-8683-A151970677B9}" type="pres">
      <dgm:prSet presAssocID="{D3076136-5815-4C5B-9405-6A37FE88FAA5}" presName="space" presStyleCnt="0"/>
      <dgm:spPr/>
    </dgm:pt>
    <dgm:pt modelId="{C7CD1CA0-7601-4094-8D87-7416B29E13C4}" type="pres">
      <dgm:prSet presAssocID="{FAC625D6-5687-45B7-9F8D-619FC14C9E2A}" presName="composite" presStyleCnt="0"/>
      <dgm:spPr/>
    </dgm:pt>
    <dgm:pt modelId="{364C5ADB-48BD-4B6F-B9D4-547C56DC7271}" type="pres">
      <dgm:prSet presAssocID="{FAC625D6-5687-45B7-9F8D-619FC14C9E2A}" presName="parTx" presStyleLbl="alignNode1" presStyleIdx="4" presStyleCnt="5">
        <dgm:presLayoutVars>
          <dgm:chMax val="0"/>
          <dgm:chPref val="0"/>
        </dgm:presLayoutVars>
      </dgm:prSet>
      <dgm:spPr/>
    </dgm:pt>
    <dgm:pt modelId="{3955FE47-4119-4DD6-B0F6-DC741BAC0D23}" type="pres">
      <dgm:prSet presAssocID="{FAC625D6-5687-45B7-9F8D-619FC14C9E2A}" presName="desTx" presStyleLbl="alignAccFollowNode1" presStyleIdx="4" presStyleCnt="5">
        <dgm:presLayoutVars/>
      </dgm:prSet>
      <dgm:spPr/>
    </dgm:pt>
  </dgm:ptLst>
  <dgm:cxnLst>
    <dgm:cxn modelId="{C1B72B03-FB05-4974-989D-83D89EF464F1}" type="presOf" srcId="{A0EA7CDE-CF63-48C2-BA70-A5D89D28E6D1}" destId="{76DA9402-4546-4B7F-A1C8-38C5DB27282A}" srcOrd="0" destOrd="3" presId="urn:microsoft.com/office/officeart/2016/7/layout/HorizontalActionList"/>
    <dgm:cxn modelId="{3277EF0D-FF34-4C8E-96C9-0E04ADC2C0EE}" srcId="{C8992D83-6231-44BE-A232-B9697E335497}" destId="{3E45701B-FBF9-4634-A3EC-79F429F7C47B}" srcOrd="2" destOrd="0" parTransId="{0E48442A-B77B-479A-898C-A8AEEE034CC6}" sibTransId="{36AFB9BD-77F6-4843-9F6F-A9F439C5553E}"/>
    <dgm:cxn modelId="{225ADF28-FCB5-487F-A287-4D32EE0C36F3}" type="presOf" srcId="{3A87BC62-18BF-4F2E-AD43-435BC86EEF28}" destId="{2AFE00AC-4DD8-485B-A7CC-F8E88C2E95B1}" srcOrd="0" destOrd="0" presId="urn:microsoft.com/office/officeart/2016/7/layout/HorizontalActionList"/>
    <dgm:cxn modelId="{A52F8337-F62B-4046-A63B-1CBB78123F72}" type="presOf" srcId="{FE75A018-37E8-4884-8BBD-C0EA2B5B4450}" destId="{1306E56E-30B9-4FFF-AA05-701A5DB97C87}" srcOrd="0" destOrd="0" presId="urn:microsoft.com/office/officeart/2016/7/layout/HorizontalActionList"/>
    <dgm:cxn modelId="{76F7294D-9011-42CF-9E5E-3A98629A5C8F}" type="presOf" srcId="{46A368A4-43B9-4B1D-9822-CCACCB0A7B2C}" destId="{A8BFCC4C-C120-4A43-BD35-7C3070F5162B}" srcOrd="0" destOrd="0" presId="urn:microsoft.com/office/officeart/2016/7/layout/HorizontalActionList"/>
    <dgm:cxn modelId="{97D1614D-5CEC-4E78-AADC-B2BD9B06803E}" srcId="{FE75A018-37E8-4884-8BBD-C0EA2B5B4450}" destId="{B0618066-B8F8-4964-B284-1B9124092C9E}" srcOrd="2" destOrd="0" parTransId="{F422076E-1A7E-4089-A06C-54B934EADDA3}" sibTransId="{AB5469F8-A2FE-4DD0-8D9D-2AE4A31AE534}"/>
    <dgm:cxn modelId="{1E984354-FBEA-4F50-B0BB-213E61DFBC1E}" type="presOf" srcId="{7A86ECC5-6232-40B5-AD74-741ED028DA43}" destId="{76DA9402-4546-4B7F-A1C8-38C5DB27282A}" srcOrd="0" destOrd="0" presId="urn:microsoft.com/office/officeart/2016/7/layout/HorizontalActionList"/>
    <dgm:cxn modelId="{E14AEC60-10F1-4928-A470-762BD686608E}" srcId="{FE75A018-37E8-4884-8BBD-C0EA2B5B4450}" destId="{A0EA7CDE-CF63-48C2-BA70-A5D89D28E6D1}" srcOrd="3" destOrd="0" parTransId="{B745A202-4E93-4635-A45E-9B05E8EEEFBE}" sibTransId="{C760A6C6-9D48-40B6-82BE-7661D7359183}"/>
    <dgm:cxn modelId="{8B7EC364-3553-42F4-B1BF-E5F1AAF17DDF}" srcId="{FE75A018-37E8-4884-8BBD-C0EA2B5B4450}" destId="{7A86ECC5-6232-40B5-AD74-741ED028DA43}" srcOrd="0" destOrd="0" parTransId="{C60AFA02-E8AC-429D-93A8-1762D40DA5A2}" sibTransId="{3AB4E1B2-A96E-4C08-B96A-91FBF42B8ADD}"/>
    <dgm:cxn modelId="{8DD03765-8545-4160-A91C-9A9781E9075D}" srcId="{C8992D83-6231-44BE-A232-B9697E335497}" destId="{FAC625D6-5687-45B7-9F8D-619FC14C9E2A}" srcOrd="4" destOrd="0" parTransId="{B6153ED4-ECA8-4CC2-AD80-8D52330B25F2}" sibTransId="{FCB43D61-9413-4034-80A7-ADBB1E3CD240}"/>
    <dgm:cxn modelId="{A2647D65-20ED-404F-87D8-8BEC259B86CC}" srcId="{B791C056-D434-4255-8066-1E3563928A84}" destId="{8A5AE3BE-BE98-4C68-9F67-81AD8F621F97}" srcOrd="2" destOrd="0" parTransId="{6539F227-5DE8-447C-87B1-6DAC92552DF6}" sibTransId="{F9E41F82-F35C-4A1B-8292-179990643EFF}"/>
    <dgm:cxn modelId="{75A59168-B646-4E72-8065-15A6F902BA51}" type="presOf" srcId="{509FDE36-5222-442B-A899-F8B2FD800ED5}" destId="{A8BFCC4C-C120-4A43-BD35-7C3070F5162B}" srcOrd="0" destOrd="1" presId="urn:microsoft.com/office/officeart/2016/7/layout/HorizontalActionList"/>
    <dgm:cxn modelId="{27E6CA68-9E27-4E33-BCF5-BC1460F69C2E}" type="presOf" srcId="{9E409BD3-E104-4732-838A-36A6C8477518}" destId="{A6019D64-1316-4EC9-901F-DA4063AADF51}" srcOrd="0" destOrd="0" presId="urn:microsoft.com/office/officeart/2016/7/layout/HorizontalActionList"/>
    <dgm:cxn modelId="{E9536C6E-7676-46F7-8011-08296AAA1E86}" type="presOf" srcId="{C8992D83-6231-44BE-A232-B9697E335497}" destId="{43A06FC7-2035-47FD-8B2E-BF125D1884C8}" srcOrd="0" destOrd="0" presId="urn:microsoft.com/office/officeart/2016/7/layout/HorizontalActionList"/>
    <dgm:cxn modelId="{D1357675-DD4E-4FF1-9772-54D903CCCD2C}" type="presOf" srcId="{FAC625D6-5687-45B7-9F8D-619FC14C9E2A}" destId="{364C5ADB-48BD-4B6F-B9D4-547C56DC7271}" srcOrd="0" destOrd="0" presId="urn:microsoft.com/office/officeart/2016/7/layout/HorizontalActionList"/>
    <dgm:cxn modelId="{01AAD27A-5FF0-4915-8F6C-0E7018CC56CB}" type="presOf" srcId="{EBEB7161-3E66-47B3-9CC5-525FB0ADAF47}" destId="{1F08F385-3B69-4BB3-9BBB-752C800F045F}" srcOrd="0" destOrd="0" presId="urn:microsoft.com/office/officeart/2016/7/layout/HorizontalActionList"/>
    <dgm:cxn modelId="{D96D397C-C5FC-46D0-B149-F497BA3D74AA}" srcId="{FAC625D6-5687-45B7-9F8D-619FC14C9E2A}" destId="{CCD8162A-6B8A-4A28-8B9B-2DB0D8894263}" srcOrd="0" destOrd="0" parTransId="{B2C3AEB0-FC58-4BAD-895D-7EC3A567968F}" sibTransId="{3EC7D412-A4DF-428B-A734-C7982983CA5D}"/>
    <dgm:cxn modelId="{E2BC4B84-0E3D-4BAD-9A0E-0C6862E20B40}" type="presOf" srcId="{B0618066-B8F8-4964-B284-1B9124092C9E}" destId="{76DA9402-4546-4B7F-A1C8-38C5DB27282A}" srcOrd="0" destOrd="2" presId="urn:microsoft.com/office/officeart/2016/7/layout/HorizontalActionList"/>
    <dgm:cxn modelId="{DDE73B8D-868F-4194-9598-0596B20EA6C9}" srcId="{C8992D83-6231-44BE-A232-B9697E335497}" destId="{3A87BC62-18BF-4F2E-AD43-435BC86EEF28}" srcOrd="3" destOrd="0" parTransId="{FDA5C1A2-1A75-428B-AB4F-720AE458A7BE}" sibTransId="{D3076136-5815-4C5B-9405-6A37FE88FAA5}"/>
    <dgm:cxn modelId="{A4DDC695-7F6A-44B6-9AA0-B635C3B7C610}" type="presOf" srcId="{CCD8162A-6B8A-4A28-8B9B-2DB0D8894263}" destId="{3955FE47-4119-4DD6-B0F6-DC741BAC0D23}" srcOrd="0" destOrd="0" presId="urn:microsoft.com/office/officeart/2016/7/layout/HorizontalActionList"/>
    <dgm:cxn modelId="{F3EAFA95-E6AA-419A-9462-B681BD5F491C}" srcId="{B791C056-D434-4255-8066-1E3563928A84}" destId="{9E409BD3-E104-4732-838A-36A6C8477518}" srcOrd="0" destOrd="0" parTransId="{FEFAA0E7-6602-4AB9-B6B6-5827C99090BE}" sibTransId="{3525FEF0-DC78-4EF3-919D-84553C734E10}"/>
    <dgm:cxn modelId="{2B80BB96-7F4A-4EF8-B91C-4556C8A34A27}" srcId="{3A87BC62-18BF-4F2E-AD43-435BC86EEF28}" destId="{509FDE36-5222-442B-A899-F8B2FD800ED5}" srcOrd="1" destOrd="0" parTransId="{3333E3DF-13A0-43C1-96C5-35435715C66E}" sibTransId="{DEA17E6A-DE4B-4ABC-9CC5-D355BC48E767}"/>
    <dgm:cxn modelId="{4A5B659B-5CC7-4E94-A71C-DFF608D7E8FF}" type="presOf" srcId="{8A5AE3BE-BE98-4C68-9F67-81AD8F621F97}" destId="{A6019D64-1316-4EC9-901F-DA4063AADF51}" srcOrd="0" destOrd="2" presId="urn:microsoft.com/office/officeart/2016/7/layout/HorizontalActionList"/>
    <dgm:cxn modelId="{43A06FA0-B8E2-461E-B893-A2D60D1993C1}" type="presOf" srcId="{FCCFB4E0-AD40-4847-A6F9-D4C662660523}" destId="{A6019D64-1316-4EC9-901F-DA4063AADF51}" srcOrd="0" destOrd="1" presId="urn:microsoft.com/office/officeart/2016/7/layout/HorizontalActionList"/>
    <dgm:cxn modelId="{7018E5A3-A74D-4E2E-B534-ADF3AD8538E3}" type="presOf" srcId="{3E45701B-FBF9-4634-A3EC-79F429F7C47B}" destId="{3F863434-2118-460A-98DC-6EDFDEF31737}" srcOrd="0" destOrd="0" presId="urn:microsoft.com/office/officeart/2016/7/layout/HorizontalActionList"/>
    <dgm:cxn modelId="{554435B1-FAB5-43D6-A4EB-035755ED7A9B}" srcId="{C8992D83-6231-44BE-A232-B9697E335497}" destId="{FE75A018-37E8-4884-8BBD-C0EA2B5B4450}" srcOrd="1" destOrd="0" parTransId="{1741F963-DFB4-4175-A4F5-2405CFEE1105}" sibTransId="{B01527D9-2641-423B-A39C-BD88311E7F49}"/>
    <dgm:cxn modelId="{0796FFC7-6AE6-4EA1-8350-EC430C1F6099}" type="presOf" srcId="{9C263653-C4DD-44E6-AE3C-5A6C14D6700D}" destId="{76DA9402-4546-4B7F-A1C8-38C5DB27282A}" srcOrd="0" destOrd="1" presId="urn:microsoft.com/office/officeart/2016/7/layout/HorizontalActionList"/>
    <dgm:cxn modelId="{CD5292CB-C905-4124-972C-8203037154A1}" srcId="{C8992D83-6231-44BE-A232-B9697E335497}" destId="{B791C056-D434-4255-8066-1E3563928A84}" srcOrd="0" destOrd="0" parTransId="{32D3BBAF-B65A-42E8-8F16-071FC11D226B}" sibTransId="{1563B0A7-E243-4D0B-9985-13B4766237DC}"/>
    <dgm:cxn modelId="{33E7A8DE-303F-4EB5-8232-601F587284A2}" srcId="{3A87BC62-18BF-4F2E-AD43-435BC86EEF28}" destId="{46A368A4-43B9-4B1D-9822-CCACCB0A7B2C}" srcOrd="0" destOrd="0" parTransId="{45EF036E-C96A-4AB1-8A2B-DF14D137D23D}" sibTransId="{EEAB244E-54A7-400C-849F-8977109D23DC}"/>
    <dgm:cxn modelId="{FC2F63E8-097D-472A-AB30-E415729D0FB4}" type="presOf" srcId="{B791C056-D434-4255-8066-1E3563928A84}" destId="{25207B99-3291-4D6C-89C3-F2127673512F}" srcOrd="0" destOrd="0" presId="urn:microsoft.com/office/officeart/2016/7/layout/HorizontalActionList"/>
    <dgm:cxn modelId="{BF9345F1-2E50-46C7-A65B-570F465BCDCD}" srcId="{B791C056-D434-4255-8066-1E3563928A84}" destId="{FCCFB4E0-AD40-4847-A6F9-D4C662660523}" srcOrd="1" destOrd="0" parTransId="{2897C9F8-60AD-49EC-9055-EEA1CF0BEDD9}" sibTransId="{3E76AD65-473A-4B73-B23F-DB089C9401FB}"/>
    <dgm:cxn modelId="{7340BCF9-2A9F-4304-B78F-9689D811C83A}" srcId="{3E45701B-FBF9-4634-A3EC-79F429F7C47B}" destId="{EBEB7161-3E66-47B3-9CC5-525FB0ADAF47}" srcOrd="0" destOrd="0" parTransId="{304B08FF-FD95-44E9-A679-11A6FC9D4496}" sibTransId="{B76CEE26-AC5D-4BA6-9C3E-E6BEFB2F6F74}"/>
    <dgm:cxn modelId="{200041FE-5E57-4ECF-9AC1-570C4C350CC0}" srcId="{FE75A018-37E8-4884-8BBD-C0EA2B5B4450}" destId="{9C263653-C4DD-44E6-AE3C-5A6C14D6700D}" srcOrd="1" destOrd="0" parTransId="{0D88C310-EA0C-4BFD-825A-5828E004CE97}" sibTransId="{3B1138E3-FAB6-4FC3-A350-6C92D04A48F4}"/>
    <dgm:cxn modelId="{3A69C8F1-1864-4246-A911-AA3B43E863DE}" type="presParOf" srcId="{43A06FC7-2035-47FD-8B2E-BF125D1884C8}" destId="{82BB26E4-AB64-4F95-9C0E-329E39F9FF42}" srcOrd="0" destOrd="0" presId="urn:microsoft.com/office/officeart/2016/7/layout/HorizontalActionList"/>
    <dgm:cxn modelId="{ABF4494C-0785-4440-9570-0ECB6F62864C}" type="presParOf" srcId="{82BB26E4-AB64-4F95-9C0E-329E39F9FF42}" destId="{25207B99-3291-4D6C-89C3-F2127673512F}" srcOrd="0" destOrd="0" presId="urn:microsoft.com/office/officeart/2016/7/layout/HorizontalActionList"/>
    <dgm:cxn modelId="{FBBDE4A8-FA66-437B-B088-D39F5B9976A2}" type="presParOf" srcId="{82BB26E4-AB64-4F95-9C0E-329E39F9FF42}" destId="{A6019D64-1316-4EC9-901F-DA4063AADF51}" srcOrd="1" destOrd="0" presId="urn:microsoft.com/office/officeart/2016/7/layout/HorizontalActionList"/>
    <dgm:cxn modelId="{2873FE69-F68A-4D20-93B6-83DE63E9EC1A}" type="presParOf" srcId="{43A06FC7-2035-47FD-8B2E-BF125D1884C8}" destId="{601DC9D1-E611-4908-8E74-A6F17D151F4D}" srcOrd="1" destOrd="0" presId="urn:microsoft.com/office/officeart/2016/7/layout/HorizontalActionList"/>
    <dgm:cxn modelId="{777D3043-6948-457F-BC06-B02AC29E05A4}" type="presParOf" srcId="{43A06FC7-2035-47FD-8B2E-BF125D1884C8}" destId="{A18A54C3-A677-4137-BAE3-1F7392F94AC8}" srcOrd="2" destOrd="0" presId="urn:microsoft.com/office/officeart/2016/7/layout/HorizontalActionList"/>
    <dgm:cxn modelId="{95F1818E-80A8-4850-8CF9-36E28CD7F569}" type="presParOf" srcId="{A18A54C3-A677-4137-BAE3-1F7392F94AC8}" destId="{1306E56E-30B9-4FFF-AA05-701A5DB97C87}" srcOrd="0" destOrd="0" presId="urn:microsoft.com/office/officeart/2016/7/layout/HorizontalActionList"/>
    <dgm:cxn modelId="{4509AA7A-7B16-45F6-A959-6FEAE4BB6716}" type="presParOf" srcId="{A18A54C3-A677-4137-BAE3-1F7392F94AC8}" destId="{76DA9402-4546-4B7F-A1C8-38C5DB27282A}" srcOrd="1" destOrd="0" presId="urn:microsoft.com/office/officeart/2016/7/layout/HorizontalActionList"/>
    <dgm:cxn modelId="{D8C57655-C30E-4928-BE74-DE43E892A830}" type="presParOf" srcId="{43A06FC7-2035-47FD-8B2E-BF125D1884C8}" destId="{B850F5BE-4F21-40B2-8D76-C2BB609313E4}" srcOrd="3" destOrd="0" presId="urn:microsoft.com/office/officeart/2016/7/layout/HorizontalActionList"/>
    <dgm:cxn modelId="{BF86879A-1FA5-4DD2-9122-D83E8AE0D650}" type="presParOf" srcId="{43A06FC7-2035-47FD-8B2E-BF125D1884C8}" destId="{96E61536-898E-43C8-BED0-21C9B951E0DA}" srcOrd="4" destOrd="0" presId="urn:microsoft.com/office/officeart/2016/7/layout/HorizontalActionList"/>
    <dgm:cxn modelId="{FA44EE52-501F-40D1-840E-DBB9AAE8063C}" type="presParOf" srcId="{96E61536-898E-43C8-BED0-21C9B951E0DA}" destId="{3F863434-2118-460A-98DC-6EDFDEF31737}" srcOrd="0" destOrd="0" presId="urn:microsoft.com/office/officeart/2016/7/layout/HorizontalActionList"/>
    <dgm:cxn modelId="{EF4288D7-6886-468D-8698-904DB6848FBD}" type="presParOf" srcId="{96E61536-898E-43C8-BED0-21C9B951E0DA}" destId="{1F08F385-3B69-4BB3-9BBB-752C800F045F}" srcOrd="1" destOrd="0" presId="urn:microsoft.com/office/officeart/2016/7/layout/HorizontalActionList"/>
    <dgm:cxn modelId="{211FE1EB-E148-4EFE-BE48-61C3EA16770B}" type="presParOf" srcId="{43A06FC7-2035-47FD-8B2E-BF125D1884C8}" destId="{81B0E4DE-5F4F-4A96-9170-ECF16A9FFBCF}" srcOrd="5" destOrd="0" presId="urn:microsoft.com/office/officeart/2016/7/layout/HorizontalActionList"/>
    <dgm:cxn modelId="{F9FE7299-B8ED-47C8-8AA1-321E740F9357}" type="presParOf" srcId="{43A06FC7-2035-47FD-8B2E-BF125D1884C8}" destId="{64B4E6D7-3AD8-4121-9894-5027EF1C2FE5}" srcOrd="6" destOrd="0" presId="urn:microsoft.com/office/officeart/2016/7/layout/HorizontalActionList"/>
    <dgm:cxn modelId="{5C7D0B2A-5B38-4458-8550-B6662792A4EB}" type="presParOf" srcId="{64B4E6D7-3AD8-4121-9894-5027EF1C2FE5}" destId="{2AFE00AC-4DD8-485B-A7CC-F8E88C2E95B1}" srcOrd="0" destOrd="0" presId="urn:microsoft.com/office/officeart/2016/7/layout/HorizontalActionList"/>
    <dgm:cxn modelId="{13422818-E6C5-42D7-B6C9-D86234BCD128}" type="presParOf" srcId="{64B4E6D7-3AD8-4121-9894-5027EF1C2FE5}" destId="{A8BFCC4C-C120-4A43-BD35-7C3070F5162B}" srcOrd="1" destOrd="0" presId="urn:microsoft.com/office/officeart/2016/7/layout/HorizontalActionList"/>
    <dgm:cxn modelId="{7D7A9C4E-4512-44F7-993A-D007128FA821}" type="presParOf" srcId="{43A06FC7-2035-47FD-8B2E-BF125D1884C8}" destId="{24403144-4CF3-4FD0-8683-A151970677B9}" srcOrd="7" destOrd="0" presId="urn:microsoft.com/office/officeart/2016/7/layout/HorizontalActionList"/>
    <dgm:cxn modelId="{221B9E76-507F-49C5-BDB9-ADFE8E79AB8D}" type="presParOf" srcId="{43A06FC7-2035-47FD-8B2E-BF125D1884C8}" destId="{C7CD1CA0-7601-4094-8D87-7416B29E13C4}" srcOrd="8" destOrd="0" presId="urn:microsoft.com/office/officeart/2016/7/layout/HorizontalActionList"/>
    <dgm:cxn modelId="{022D1959-03ED-427B-AD6A-82BA15DA4FAF}" type="presParOf" srcId="{C7CD1CA0-7601-4094-8D87-7416B29E13C4}" destId="{364C5ADB-48BD-4B6F-B9D4-547C56DC7271}" srcOrd="0" destOrd="0" presId="urn:microsoft.com/office/officeart/2016/7/layout/HorizontalActionList"/>
    <dgm:cxn modelId="{7B4053F3-FC78-4DAB-8B3F-435E3550B952}" type="presParOf" srcId="{C7CD1CA0-7601-4094-8D87-7416B29E13C4}" destId="{3955FE47-4119-4DD6-B0F6-DC741BAC0D23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992D83-6231-44BE-A232-B9697E335497}" type="doc">
      <dgm:prSet loTypeId="urn:microsoft.com/office/officeart/2016/7/layout/HorizontalAction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91C056-D434-4255-8066-1E3563928A84}">
      <dgm:prSet/>
      <dgm:spPr/>
      <dgm:t>
        <a:bodyPr/>
        <a:lstStyle/>
        <a:p>
          <a:r>
            <a:rPr lang="en-US" b="1">
              <a:latin typeface="Arial" panose="020B0604020202020204" pitchFamily="34" charset="0"/>
              <a:cs typeface="Arial" panose="020B0604020202020204" pitchFamily="34" charset="0"/>
            </a:rPr>
            <a:t>Show value</a:t>
          </a:r>
          <a:endParaRPr lang="en-US"/>
        </a:p>
      </dgm:t>
    </dgm:pt>
    <dgm:pt modelId="{32D3BBAF-B65A-42E8-8F16-071FC11D226B}" type="parTrans" cxnId="{CD5292CB-C905-4124-972C-8203037154A1}">
      <dgm:prSet/>
      <dgm:spPr/>
      <dgm:t>
        <a:bodyPr/>
        <a:lstStyle/>
        <a:p>
          <a:endParaRPr lang="en-US"/>
        </a:p>
      </dgm:t>
    </dgm:pt>
    <dgm:pt modelId="{1563B0A7-E243-4D0B-9985-13B4766237DC}" type="sibTrans" cxnId="{CD5292CB-C905-4124-972C-8203037154A1}">
      <dgm:prSet/>
      <dgm:spPr/>
      <dgm:t>
        <a:bodyPr/>
        <a:lstStyle/>
        <a:p>
          <a:endParaRPr lang="en-US"/>
        </a:p>
      </dgm:t>
    </dgm:pt>
    <dgm:pt modelId="{8A5AE3BE-BE98-4C68-9F67-81AD8F621F97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Share work at division meetings</a:t>
          </a:r>
        </a:p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Ask to be nominated for teaching awards</a:t>
          </a:r>
          <a:endParaRPr lang="en-US">
            <a:latin typeface="Arial"/>
            <a:cs typeface="Arial"/>
          </a:endParaRPr>
        </a:p>
        <a:p>
          <a:pPr rtl="0"/>
          <a:r>
            <a:rPr lang="en-US">
              <a:latin typeface="Arial"/>
              <a:cs typeface="Arial"/>
            </a:rPr>
            <a:t>Apply for AME</a:t>
          </a:r>
        </a:p>
        <a:p>
          <a:pPr rtl="0"/>
          <a:r>
            <a:rPr lang="en-US">
              <a:latin typeface="Arial"/>
              <a:cs typeface="Arial"/>
            </a:rPr>
            <a:t>Social Media</a:t>
          </a:r>
        </a:p>
      </dgm:t>
    </dgm:pt>
    <dgm:pt modelId="{6539F227-5DE8-447C-87B1-6DAC92552DF6}" type="parTrans" cxnId="{A2647D65-20ED-404F-87D8-8BEC259B86CC}">
      <dgm:prSet/>
      <dgm:spPr/>
      <dgm:t>
        <a:bodyPr/>
        <a:lstStyle/>
        <a:p>
          <a:endParaRPr lang="en-US"/>
        </a:p>
      </dgm:t>
    </dgm:pt>
    <dgm:pt modelId="{F9E41F82-F35C-4A1B-8292-179990643EFF}" type="sibTrans" cxnId="{A2647D65-20ED-404F-87D8-8BEC259B86CC}">
      <dgm:prSet/>
      <dgm:spPr/>
      <dgm:t>
        <a:bodyPr/>
        <a:lstStyle/>
        <a:p>
          <a:endParaRPr lang="en-US"/>
        </a:p>
      </dgm:t>
    </dgm:pt>
    <dgm:pt modelId="{FE75A018-37E8-4884-8BBD-C0EA2B5B4450}">
      <dgm:prSet/>
      <dgm:spPr/>
      <dgm:t>
        <a:bodyPr/>
        <a:lstStyle/>
        <a:p>
          <a:r>
            <a:rPr lang="en-US" b="1">
              <a:latin typeface="Arial" panose="020B0604020202020204" pitchFamily="34" charset="0"/>
              <a:cs typeface="Arial" panose="020B0604020202020204" pitchFamily="34" charset="0"/>
            </a:rPr>
            <a:t>Display work</a:t>
          </a:r>
          <a:endParaRPr lang="en-US"/>
        </a:p>
      </dgm:t>
    </dgm:pt>
    <dgm:pt modelId="{1741F963-DFB4-4175-A4F5-2405CFEE1105}" type="parTrans" cxnId="{554435B1-FAB5-43D6-A4EB-035755ED7A9B}">
      <dgm:prSet/>
      <dgm:spPr/>
      <dgm:t>
        <a:bodyPr/>
        <a:lstStyle/>
        <a:p>
          <a:endParaRPr lang="en-US"/>
        </a:p>
      </dgm:t>
    </dgm:pt>
    <dgm:pt modelId="{B01527D9-2641-423B-A39C-BD88311E7F49}" type="sibTrans" cxnId="{554435B1-FAB5-43D6-A4EB-035755ED7A9B}">
      <dgm:prSet/>
      <dgm:spPr/>
      <dgm:t>
        <a:bodyPr/>
        <a:lstStyle/>
        <a:p>
          <a:endParaRPr lang="en-US"/>
        </a:p>
      </dgm:t>
    </dgm:pt>
    <dgm:pt modelId="{7A86ECC5-6232-40B5-AD74-741ED028DA43}">
      <dgm:prSet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>
              <a:latin typeface="Arial"/>
              <a:cs typeface="Arial"/>
            </a:rPr>
            <a:t>Educator Portfolio (part of Advance CV)</a:t>
          </a:r>
        </a:p>
      </dgm:t>
    </dgm:pt>
    <dgm:pt modelId="{C60AFA02-E8AC-429D-93A8-1762D40DA5A2}" type="parTrans" cxnId="{8B7EC364-3553-42F4-B1BF-E5F1AAF17DDF}">
      <dgm:prSet/>
      <dgm:spPr/>
      <dgm:t>
        <a:bodyPr/>
        <a:lstStyle/>
        <a:p>
          <a:endParaRPr lang="en-US"/>
        </a:p>
      </dgm:t>
    </dgm:pt>
    <dgm:pt modelId="{3AB4E1B2-A96E-4C08-B96A-91FBF42B8ADD}" type="sibTrans" cxnId="{8B7EC364-3553-42F4-B1BF-E5F1AAF17DDF}">
      <dgm:prSet/>
      <dgm:spPr/>
      <dgm:t>
        <a:bodyPr/>
        <a:lstStyle/>
        <a:p>
          <a:endParaRPr lang="en-US"/>
        </a:p>
      </dgm:t>
    </dgm:pt>
    <dgm:pt modelId="{3E45701B-FBF9-4634-A3EC-79F429F7C47B}">
      <dgm:prSet/>
      <dgm:spPr/>
      <dgm:t>
        <a:bodyPr/>
        <a:lstStyle/>
        <a:p>
          <a:r>
            <a:rPr lang="en-US" b="1">
              <a:latin typeface="Arial" panose="020B0604020202020204" pitchFamily="34" charset="0"/>
              <a:cs typeface="Arial" panose="020B0604020202020204" pitchFamily="34" charset="0"/>
            </a:rPr>
            <a:t>Find sponsors </a:t>
          </a:r>
          <a:endParaRPr lang="en-US"/>
        </a:p>
      </dgm:t>
    </dgm:pt>
    <dgm:pt modelId="{0E48442A-B77B-479A-898C-A8AEEE034CC6}" type="parTrans" cxnId="{3277EF0D-FF34-4C8E-96C9-0E04ADC2C0EE}">
      <dgm:prSet/>
      <dgm:spPr/>
      <dgm:t>
        <a:bodyPr/>
        <a:lstStyle/>
        <a:p>
          <a:endParaRPr lang="en-US"/>
        </a:p>
      </dgm:t>
    </dgm:pt>
    <dgm:pt modelId="{36AFB9BD-77F6-4843-9F6F-A9F439C5553E}" type="sibTrans" cxnId="{3277EF0D-FF34-4C8E-96C9-0E04ADC2C0EE}">
      <dgm:prSet/>
      <dgm:spPr/>
      <dgm:t>
        <a:bodyPr/>
        <a:lstStyle/>
        <a:p>
          <a:endParaRPr lang="en-US"/>
        </a:p>
      </dgm:t>
    </dgm:pt>
    <dgm:pt modelId="{EBEB7161-3E66-47B3-9CC5-525FB0ADAF47}">
      <dgm:prSet/>
      <dgm:spPr/>
      <dgm:t>
        <a:bodyPr/>
        <a:lstStyle/>
        <a:p>
          <a:endParaRPr lang="en-US"/>
        </a:p>
      </dgm:t>
    </dgm:pt>
    <dgm:pt modelId="{304B08FF-FD95-44E9-A679-11A6FC9D4496}" type="parTrans" cxnId="{7340BCF9-2A9F-4304-B78F-9689D811C83A}">
      <dgm:prSet/>
      <dgm:spPr/>
      <dgm:t>
        <a:bodyPr/>
        <a:lstStyle/>
        <a:p>
          <a:endParaRPr lang="en-US"/>
        </a:p>
      </dgm:t>
    </dgm:pt>
    <dgm:pt modelId="{B76CEE26-AC5D-4BA6-9C3E-E6BEFB2F6F74}" type="sibTrans" cxnId="{7340BCF9-2A9F-4304-B78F-9689D811C83A}">
      <dgm:prSet/>
      <dgm:spPr/>
      <dgm:t>
        <a:bodyPr/>
        <a:lstStyle/>
        <a:p>
          <a:endParaRPr lang="en-US"/>
        </a:p>
      </dgm:t>
    </dgm:pt>
    <dgm:pt modelId="{47FF50D3-752A-413B-A318-AC2FC7EEA2C3}">
      <dgm:prSet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>
              <a:latin typeface="Arial"/>
              <a:cs typeface="Arial"/>
            </a:rPr>
            <a:t>Education Showcase, regional, national education meetings</a:t>
          </a:r>
        </a:p>
      </dgm:t>
    </dgm:pt>
    <dgm:pt modelId="{8D2110F5-5B87-4D2C-ACCE-81DC3513DA44}" type="parTrans" cxnId="{CE7738C2-136E-49B4-A146-5CCC7085F2D2}">
      <dgm:prSet/>
      <dgm:spPr/>
      <dgm:t>
        <a:bodyPr/>
        <a:lstStyle/>
        <a:p>
          <a:endParaRPr lang="en-US"/>
        </a:p>
      </dgm:t>
    </dgm:pt>
    <dgm:pt modelId="{74B9AAE4-73AC-4EA1-B6AF-AB1B7629D84B}" type="sibTrans" cxnId="{CE7738C2-136E-49B4-A146-5CCC7085F2D2}">
      <dgm:prSet/>
      <dgm:spPr/>
      <dgm:t>
        <a:bodyPr/>
        <a:lstStyle/>
        <a:p>
          <a:endParaRPr lang="en-US"/>
        </a:p>
      </dgm:t>
    </dgm:pt>
    <dgm:pt modelId="{E08F76D5-CA83-4E25-ACB4-61965AD2BCBF}">
      <dgm:prSet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UCSF Profiles </a:t>
          </a:r>
          <a:r>
            <a:rPr lang="en-US"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1"/>
            </a:rPr>
            <a:t>www.profiles.ucsf.edu</a:t>
          </a:r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A0CB52EB-8C94-485F-989B-728457F1C2A9}" type="parTrans" cxnId="{63BB8FA2-38C4-4158-9CE7-24ED192AD297}">
      <dgm:prSet/>
      <dgm:spPr/>
      <dgm:t>
        <a:bodyPr/>
        <a:lstStyle/>
        <a:p>
          <a:endParaRPr lang="en-US"/>
        </a:p>
      </dgm:t>
    </dgm:pt>
    <dgm:pt modelId="{BA589C42-8E09-4856-A9E7-D20ABADA591F}" type="sibTrans" cxnId="{63BB8FA2-38C4-4158-9CE7-24ED192AD297}">
      <dgm:prSet/>
      <dgm:spPr/>
      <dgm:t>
        <a:bodyPr/>
        <a:lstStyle/>
        <a:p>
          <a:endParaRPr lang="en-US"/>
        </a:p>
      </dgm:t>
    </dgm:pt>
    <dgm:pt modelId="{7D40DE8F-DAE9-40E7-B4A5-B6CF46A51A4C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Locally and Nationally</a:t>
          </a:r>
          <a:endParaRPr lang="en-US"/>
        </a:p>
      </dgm:t>
    </dgm:pt>
    <dgm:pt modelId="{D76B5A92-A00D-487B-8BEE-778243B84B0B}" type="parTrans" cxnId="{F14FDDAC-16D8-435E-841D-BDE8D261B841}">
      <dgm:prSet/>
      <dgm:spPr/>
      <dgm:t>
        <a:bodyPr/>
        <a:lstStyle/>
        <a:p>
          <a:endParaRPr lang="en-US"/>
        </a:p>
      </dgm:t>
    </dgm:pt>
    <dgm:pt modelId="{5126DECF-B984-4E2B-8D4F-63AAF478B74C}" type="sibTrans" cxnId="{F14FDDAC-16D8-435E-841D-BDE8D261B841}">
      <dgm:prSet/>
      <dgm:spPr/>
      <dgm:t>
        <a:bodyPr/>
        <a:lstStyle/>
        <a:p>
          <a:endParaRPr lang="en-US"/>
        </a:p>
      </dgm:t>
    </dgm:pt>
    <dgm:pt modelId="{43A06FC7-2035-47FD-8B2E-BF125D1884C8}" type="pres">
      <dgm:prSet presAssocID="{C8992D83-6231-44BE-A232-B9697E335497}" presName="Name0" presStyleCnt="0">
        <dgm:presLayoutVars>
          <dgm:dir/>
          <dgm:animLvl val="lvl"/>
          <dgm:resizeHandles val="exact"/>
        </dgm:presLayoutVars>
      </dgm:prSet>
      <dgm:spPr/>
    </dgm:pt>
    <dgm:pt modelId="{82BB26E4-AB64-4F95-9C0E-329E39F9FF42}" type="pres">
      <dgm:prSet presAssocID="{B791C056-D434-4255-8066-1E3563928A84}" presName="composite" presStyleCnt="0"/>
      <dgm:spPr/>
    </dgm:pt>
    <dgm:pt modelId="{25207B99-3291-4D6C-89C3-F2127673512F}" type="pres">
      <dgm:prSet presAssocID="{B791C056-D434-4255-8066-1E3563928A84}" presName="parTx" presStyleLbl="alignNode1" presStyleIdx="0" presStyleCnt="3">
        <dgm:presLayoutVars>
          <dgm:chMax val="0"/>
          <dgm:chPref val="0"/>
        </dgm:presLayoutVars>
      </dgm:prSet>
      <dgm:spPr/>
    </dgm:pt>
    <dgm:pt modelId="{A6019D64-1316-4EC9-901F-DA4063AADF51}" type="pres">
      <dgm:prSet presAssocID="{B791C056-D434-4255-8066-1E3563928A84}" presName="desTx" presStyleLbl="alignAccFollowNode1" presStyleIdx="0" presStyleCnt="3">
        <dgm:presLayoutVars/>
      </dgm:prSet>
      <dgm:spPr/>
    </dgm:pt>
    <dgm:pt modelId="{601DC9D1-E611-4908-8E74-A6F17D151F4D}" type="pres">
      <dgm:prSet presAssocID="{1563B0A7-E243-4D0B-9985-13B4766237DC}" presName="space" presStyleCnt="0"/>
      <dgm:spPr/>
    </dgm:pt>
    <dgm:pt modelId="{A18A54C3-A677-4137-BAE3-1F7392F94AC8}" type="pres">
      <dgm:prSet presAssocID="{FE75A018-37E8-4884-8BBD-C0EA2B5B4450}" presName="composite" presStyleCnt="0"/>
      <dgm:spPr/>
    </dgm:pt>
    <dgm:pt modelId="{1306E56E-30B9-4FFF-AA05-701A5DB97C87}" type="pres">
      <dgm:prSet presAssocID="{FE75A018-37E8-4884-8BBD-C0EA2B5B4450}" presName="parTx" presStyleLbl="alignNode1" presStyleIdx="1" presStyleCnt="3">
        <dgm:presLayoutVars>
          <dgm:chMax val="0"/>
          <dgm:chPref val="0"/>
        </dgm:presLayoutVars>
      </dgm:prSet>
      <dgm:spPr/>
    </dgm:pt>
    <dgm:pt modelId="{76DA9402-4546-4B7F-A1C8-38C5DB27282A}" type="pres">
      <dgm:prSet presAssocID="{FE75A018-37E8-4884-8BBD-C0EA2B5B4450}" presName="desTx" presStyleLbl="alignAccFollowNode1" presStyleIdx="1" presStyleCnt="3">
        <dgm:presLayoutVars/>
      </dgm:prSet>
      <dgm:spPr/>
    </dgm:pt>
    <dgm:pt modelId="{B850F5BE-4F21-40B2-8D76-C2BB609313E4}" type="pres">
      <dgm:prSet presAssocID="{B01527D9-2641-423B-A39C-BD88311E7F49}" presName="space" presStyleCnt="0"/>
      <dgm:spPr/>
    </dgm:pt>
    <dgm:pt modelId="{96E61536-898E-43C8-BED0-21C9B951E0DA}" type="pres">
      <dgm:prSet presAssocID="{3E45701B-FBF9-4634-A3EC-79F429F7C47B}" presName="composite" presStyleCnt="0"/>
      <dgm:spPr/>
    </dgm:pt>
    <dgm:pt modelId="{3F863434-2118-460A-98DC-6EDFDEF31737}" type="pres">
      <dgm:prSet presAssocID="{3E45701B-FBF9-4634-A3EC-79F429F7C47B}" presName="parTx" presStyleLbl="alignNode1" presStyleIdx="2" presStyleCnt="3">
        <dgm:presLayoutVars>
          <dgm:chMax val="0"/>
          <dgm:chPref val="0"/>
        </dgm:presLayoutVars>
      </dgm:prSet>
      <dgm:spPr/>
    </dgm:pt>
    <dgm:pt modelId="{1F08F385-3B69-4BB3-9BBB-752C800F045F}" type="pres">
      <dgm:prSet presAssocID="{3E45701B-FBF9-4634-A3EC-79F429F7C47B}" presName="desTx" presStyleLbl="alignAccFollowNode1" presStyleIdx="2" presStyleCnt="3">
        <dgm:presLayoutVars/>
      </dgm:prSet>
      <dgm:spPr/>
    </dgm:pt>
  </dgm:ptLst>
  <dgm:cxnLst>
    <dgm:cxn modelId="{D7806E02-DB07-44E6-A195-0A6AB5555F06}" type="presOf" srcId="{FE75A018-37E8-4884-8BBD-C0EA2B5B4450}" destId="{1306E56E-30B9-4FFF-AA05-701A5DB97C87}" srcOrd="0" destOrd="0" presId="urn:microsoft.com/office/officeart/2016/7/layout/HorizontalActionList"/>
    <dgm:cxn modelId="{3277EF0D-FF34-4C8E-96C9-0E04ADC2C0EE}" srcId="{C8992D83-6231-44BE-A232-B9697E335497}" destId="{3E45701B-FBF9-4634-A3EC-79F429F7C47B}" srcOrd="2" destOrd="0" parTransId="{0E48442A-B77B-479A-898C-A8AEEE034CC6}" sibTransId="{36AFB9BD-77F6-4843-9F6F-A9F439C5553E}"/>
    <dgm:cxn modelId="{21305432-FA41-4595-9654-2C5BBBA5C805}" type="presOf" srcId="{EBEB7161-3E66-47B3-9CC5-525FB0ADAF47}" destId="{1F08F385-3B69-4BB3-9BBB-752C800F045F}" srcOrd="0" destOrd="0" presId="urn:microsoft.com/office/officeart/2016/7/layout/HorizontalActionList"/>
    <dgm:cxn modelId="{6B8CDC3A-A524-4490-8DA8-86646D3F2827}" type="presOf" srcId="{7A86ECC5-6232-40B5-AD74-741ED028DA43}" destId="{76DA9402-4546-4B7F-A1C8-38C5DB27282A}" srcOrd="0" destOrd="0" presId="urn:microsoft.com/office/officeart/2016/7/layout/HorizontalActionList"/>
    <dgm:cxn modelId="{0F97533B-F6F2-4BAB-8D90-B161AA4447B3}" type="presOf" srcId="{E08F76D5-CA83-4E25-ACB4-61965AD2BCBF}" destId="{76DA9402-4546-4B7F-A1C8-38C5DB27282A}" srcOrd="0" destOrd="2" presId="urn:microsoft.com/office/officeart/2016/7/layout/HorizontalActionList"/>
    <dgm:cxn modelId="{79DA714B-CFB1-4233-A7D7-E695531A862D}" type="presOf" srcId="{7D40DE8F-DAE9-40E7-B4A5-B6CF46A51A4C}" destId="{1F08F385-3B69-4BB3-9BBB-752C800F045F}" srcOrd="0" destOrd="1" presId="urn:microsoft.com/office/officeart/2016/7/layout/HorizontalActionList"/>
    <dgm:cxn modelId="{8B7EC364-3553-42F4-B1BF-E5F1AAF17DDF}" srcId="{FE75A018-37E8-4884-8BBD-C0EA2B5B4450}" destId="{7A86ECC5-6232-40B5-AD74-741ED028DA43}" srcOrd="0" destOrd="0" parTransId="{C60AFA02-E8AC-429D-93A8-1762D40DA5A2}" sibTransId="{3AB4E1B2-A96E-4C08-B96A-91FBF42B8ADD}"/>
    <dgm:cxn modelId="{A2647D65-20ED-404F-87D8-8BEC259B86CC}" srcId="{B791C056-D434-4255-8066-1E3563928A84}" destId="{8A5AE3BE-BE98-4C68-9F67-81AD8F621F97}" srcOrd="0" destOrd="0" parTransId="{6539F227-5DE8-447C-87B1-6DAC92552DF6}" sibTransId="{F9E41F82-F35C-4A1B-8292-179990643EFF}"/>
    <dgm:cxn modelId="{E9536C6E-7676-46F7-8011-08296AAA1E86}" type="presOf" srcId="{C8992D83-6231-44BE-A232-B9697E335497}" destId="{43A06FC7-2035-47FD-8B2E-BF125D1884C8}" srcOrd="0" destOrd="0" presId="urn:microsoft.com/office/officeart/2016/7/layout/HorizontalActionList"/>
    <dgm:cxn modelId="{AE8DB987-7239-47BD-9F72-C7003F35E9D6}" type="presOf" srcId="{8A5AE3BE-BE98-4C68-9F67-81AD8F621F97}" destId="{A6019D64-1316-4EC9-901F-DA4063AADF51}" srcOrd="0" destOrd="0" presId="urn:microsoft.com/office/officeart/2016/7/layout/HorizontalActionList"/>
    <dgm:cxn modelId="{1E9B22A2-FA2B-4C20-855A-42D0A477F139}" type="presOf" srcId="{3E45701B-FBF9-4634-A3EC-79F429F7C47B}" destId="{3F863434-2118-460A-98DC-6EDFDEF31737}" srcOrd="0" destOrd="0" presId="urn:microsoft.com/office/officeart/2016/7/layout/HorizontalActionList"/>
    <dgm:cxn modelId="{63BB8FA2-38C4-4158-9CE7-24ED192AD297}" srcId="{FE75A018-37E8-4884-8BBD-C0EA2B5B4450}" destId="{E08F76D5-CA83-4E25-ACB4-61965AD2BCBF}" srcOrd="2" destOrd="0" parTransId="{A0CB52EB-8C94-485F-989B-728457F1C2A9}" sibTransId="{BA589C42-8E09-4856-A9E7-D20ABADA591F}"/>
    <dgm:cxn modelId="{F14FDDAC-16D8-435E-841D-BDE8D261B841}" srcId="{3E45701B-FBF9-4634-A3EC-79F429F7C47B}" destId="{7D40DE8F-DAE9-40E7-B4A5-B6CF46A51A4C}" srcOrd="1" destOrd="0" parTransId="{D76B5A92-A00D-487B-8BEE-778243B84B0B}" sibTransId="{5126DECF-B984-4E2B-8D4F-63AAF478B74C}"/>
    <dgm:cxn modelId="{554435B1-FAB5-43D6-A4EB-035755ED7A9B}" srcId="{C8992D83-6231-44BE-A232-B9697E335497}" destId="{FE75A018-37E8-4884-8BBD-C0EA2B5B4450}" srcOrd="1" destOrd="0" parTransId="{1741F963-DFB4-4175-A4F5-2405CFEE1105}" sibTransId="{B01527D9-2641-423B-A39C-BD88311E7F49}"/>
    <dgm:cxn modelId="{CE7738C2-136E-49B4-A146-5CCC7085F2D2}" srcId="{FE75A018-37E8-4884-8BBD-C0EA2B5B4450}" destId="{47FF50D3-752A-413B-A318-AC2FC7EEA2C3}" srcOrd="1" destOrd="0" parTransId="{8D2110F5-5B87-4D2C-ACCE-81DC3513DA44}" sibTransId="{74B9AAE4-73AC-4EA1-B6AF-AB1B7629D84B}"/>
    <dgm:cxn modelId="{579D4FC3-C758-480C-8FA7-4ADCE5DA31B9}" type="presOf" srcId="{B791C056-D434-4255-8066-1E3563928A84}" destId="{25207B99-3291-4D6C-89C3-F2127673512F}" srcOrd="0" destOrd="0" presId="urn:microsoft.com/office/officeart/2016/7/layout/HorizontalActionList"/>
    <dgm:cxn modelId="{CD5292CB-C905-4124-972C-8203037154A1}" srcId="{C8992D83-6231-44BE-A232-B9697E335497}" destId="{B791C056-D434-4255-8066-1E3563928A84}" srcOrd="0" destOrd="0" parTransId="{32D3BBAF-B65A-42E8-8F16-071FC11D226B}" sibTransId="{1563B0A7-E243-4D0B-9985-13B4766237DC}"/>
    <dgm:cxn modelId="{8D8842D9-F1DB-4277-987A-844D61AA5667}" type="presOf" srcId="{47FF50D3-752A-413B-A318-AC2FC7EEA2C3}" destId="{76DA9402-4546-4B7F-A1C8-38C5DB27282A}" srcOrd="0" destOrd="1" presId="urn:microsoft.com/office/officeart/2016/7/layout/HorizontalActionList"/>
    <dgm:cxn modelId="{7340BCF9-2A9F-4304-B78F-9689D811C83A}" srcId="{3E45701B-FBF9-4634-A3EC-79F429F7C47B}" destId="{EBEB7161-3E66-47B3-9CC5-525FB0ADAF47}" srcOrd="0" destOrd="0" parTransId="{304B08FF-FD95-44E9-A679-11A6FC9D4496}" sibTransId="{B76CEE26-AC5D-4BA6-9C3E-E6BEFB2F6F74}"/>
    <dgm:cxn modelId="{60552403-C3B3-4D2F-BE4F-3B9DC8FF9781}" type="presParOf" srcId="{43A06FC7-2035-47FD-8B2E-BF125D1884C8}" destId="{82BB26E4-AB64-4F95-9C0E-329E39F9FF42}" srcOrd="0" destOrd="0" presId="urn:microsoft.com/office/officeart/2016/7/layout/HorizontalActionList"/>
    <dgm:cxn modelId="{A71767B0-8DC8-48B2-99DB-C77E4F592EBD}" type="presParOf" srcId="{82BB26E4-AB64-4F95-9C0E-329E39F9FF42}" destId="{25207B99-3291-4D6C-89C3-F2127673512F}" srcOrd="0" destOrd="0" presId="urn:microsoft.com/office/officeart/2016/7/layout/HorizontalActionList"/>
    <dgm:cxn modelId="{18F8CD6A-D54C-40D1-9613-1E1B18A846F5}" type="presParOf" srcId="{82BB26E4-AB64-4F95-9C0E-329E39F9FF42}" destId="{A6019D64-1316-4EC9-901F-DA4063AADF51}" srcOrd="1" destOrd="0" presId="urn:microsoft.com/office/officeart/2016/7/layout/HorizontalActionList"/>
    <dgm:cxn modelId="{B87AA8F1-D1C7-465B-80CE-89F2AECFFAB6}" type="presParOf" srcId="{43A06FC7-2035-47FD-8B2E-BF125D1884C8}" destId="{601DC9D1-E611-4908-8E74-A6F17D151F4D}" srcOrd="1" destOrd="0" presId="urn:microsoft.com/office/officeart/2016/7/layout/HorizontalActionList"/>
    <dgm:cxn modelId="{178FC0DE-FE68-4CF8-8818-6F0F6BEBE678}" type="presParOf" srcId="{43A06FC7-2035-47FD-8B2E-BF125D1884C8}" destId="{A18A54C3-A677-4137-BAE3-1F7392F94AC8}" srcOrd="2" destOrd="0" presId="urn:microsoft.com/office/officeart/2016/7/layout/HorizontalActionList"/>
    <dgm:cxn modelId="{10D5D5F9-D847-4612-91A5-27877CE57A22}" type="presParOf" srcId="{A18A54C3-A677-4137-BAE3-1F7392F94AC8}" destId="{1306E56E-30B9-4FFF-AA05-701A5DB97C87}" srcOrd="0" destOrd="0" presId="urn:microsoft.com/office/officeart/2016/7/layout/HorizontalActionList"/>
    <dgm:cxn modelId="{A971D1F9-50D7-47F8-8142-9FAFFC4469D1}" type="presParOf" srcId="{A18A54C3-A677-4137-BAE3-1F7392F94AC8}" destId="{76DA9402-4546-4B7F-A1C8-38C5DB27282A}" srcOrd="1" destOrd="0" presId="urn:microsoft.com/office/officeart/2016/7/layout/HorizontalActionList"/>
    <dgm:cxn modelId="{9C0A21D5-66E4-4073-BB40-A1A4F21FAEE9}" type="presParOf" srcId="{43A06FC7-2035-47FD-8B2E-BF125D1884C8}" destId="{B850F5BE-4F21-40B2-8D76-C2BB609313E4}" srcOrd="3" destOrd="0" presId="urn:microsoft.com/office/officeart/2016/7/layout/HorizontalActionList"/>
    <dgm:cxn modelId="{529B38F3-4F79-42EF-A488-D2E7C51A78BC}" type="presParOf" srcId="{43A06FC7-2035-47FD-8B2E-BF125D1884C8}" destId="{96E61536-898E-43C8-BED0-21C9B951E0DA}" srcOrd="4" destOrd="0" presId="urn:microsoft.com/office/officeart/2016/7/layout/HorizontalActionList"/>
    <dgm:cxn modelId="{9FEDB6AD-DD23-46C1-AED4-F4F9BD8DA123}" type="presParOf" srcId="{96E61536-898E-43C8-BED0-21C9B951E0DA}" destId="{3F863434-2118-460A-98DC-6EDFDEF31737}" srcOrd="0" destOrd="0" presId="urn:microsoft.com/office/officeart/2016/7/layout/HorizontalActionList"/>
    <dgm:cxn modelId="{31713998-B3E8-4C20-93AF-E56DAC8BA3A4}" type="presParOf" srcId="{96E61536-898E-43C8-BED0-21C9B951E0DA}" destId="{1F08F385-3B69-4BB3-9BBB-752C800F045F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F49B0B-777A-EE4F-9724-88B188081C4A}">
      <dsp:nvSpPr>
        <dsp:cNvPr id="0" name=""/>
        <dsp:cNvSpPr/>
      </dsp:nvSpPr>
      <dsp:spPr>
        <a:xfrm>
          <a:off x="516685" y="1408594"/>
          <a:ext cx="2051089" cy="1792910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13970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Mentorship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Networking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Volunteer teaching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Collaborate on mini-grants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Skills building</a:t>
          </a:r>
        </a:p>
      </dsp:txBody>
      <dsp:txXfrm>
        <a:off x="1029457" y="1677531"/>
        <a:ext cx="999906" cy="1255037"/>
      </dsp:txXfrm>
    </dsp:sp>
    <dsp:sp modelId="{76D775B4-4AB3-8B4F-94B8-C994F91FEA20}">
      <dsp:nvSpPr>
        <dsp:cNvPr id="0" name=""/>
        <dsp:cNvSpPr/>
      </dsp:nvSpPr>
      <dsp:spPr>
        <a:xfrm>
          <a:off x="0" y="1828797"/>
          <a:ext cx="1025544" cy="102554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Start - Early</a:t>
          </a:r>
        </a:p>
      </dsp:txBody>
      <dsp:txXfrm>
        <a:off x="150187" y="1978984"/>
        <a:ext cx="725170" cy="725170"/>
      </dsp:txXfrm>
    </dsp:sp>
    <dsp:sp modelId="{1C1EB0F9-0DBE-CE40-B1D9-ADCBB954D7DA}">
      <dsp:nvSpPr>
        <dsp:cNvPr id="0" name=""/>
        <dsp:cNvSpPr/>
      </dsp:nvSpPr>
      <dsp:spPr>
        <a:xfrm>
          <a:off x="3011138" y="1408594"/>
          <a:ext cx="2446293" cy="1792910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1524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Mentorship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1" kern="1200"/>
            <a:t>Apply for leadership positions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Develop brand/</a:t>
          </a:r>
          <a:r>
            <a:rPr lang="en-US" sz="1200" kern="1200">
              <a:latin typeface="Calibri Light" panose="020F0302020204030204"/>
            </a:rPr>
            <a:t>identity</a:t>
          </a:r>
          <a:endParaRPr lang="en-US" sz="1200" kern="1200"/>
        </a:p>
      </dsp:txBody>
      <dsp:txXfrm>
        <a:off x="3622711" y="1677531"/>
        <a:ext cx="1207202" cy="1255037"/>
      </dsp:txXfrm>
    </dsp:sp>
    <dsp:sp modelId="{35371B96-2C7D-4942-A43C-DBA9DF320BD6}">
      <dsp:nvSpPr>
        <dsp:cNvPr id="0" name=""/>
        <dsp:cNvSpPr/>
      </dsp:nvSpPr>
      <dsp:spPr>
        <a:xfrm>
          <a:off x="2695967" y="1792277"/>
          <a:ext cx="1025544" cy="1025544"/>
        </a:xfrm>
        <a:prstGeom prst="ellipse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Early -Mid Career</a:t>
          </a:r>
        </a:p>
      </dsp:txBody>
      <dsp:txXfrm>
        <a:off x="2846154" y="1942464"/>
        <a:ext cx="725170" cy="725170"/>
      </dsp:txXfrm>
    </dsp:sp>
    <dsp:sp modelId="{971ABAF6-1BCC-8249-9183-285AB1555572}">
      <dsp:nvSpPr>
        <dsp:cNvPr id="0" name=""/>
        <dsp:cNvSpPr/>
      </dsp:nvSpPr>
      <dsp:spPr>
        <a:xfrm>
          <a:off x="6098397" y="1408594"/>
          <a:ext cx="2051089" cy="1792910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/>
            <a:t>Leadership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/>
            <a:t>Mentoring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/>
            <a:t>Focus</a:t>
          </a:r>
        </a:p>
      </dsp:txBody>
      <dsp:txXfrm>
        <a:off x="6611169" y="1677531"/>
        <a:ext cx="999906" cy="1255037"/>
      </dsp:txXfrm>
    </dsp:sp>
    <dsp:sp modelId="{F4C2F4B3-FA40-8F4A-AFB8-12069210147F}">
      <dsp:nvSpPr>
        <dsp:cNvPr id="0" name=""/>
        <dsp:cNvSpPr/>
      </dsp:nvSpPr>
      <dsp:spPr>
        <a:xfrm>
          <a:off x="5585625" y="1792277"/>
          <a:ext cx="1025544" cy="1025544"/>
        </a:xfrm>
        <a:prstGeom prst="ellipse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Mid-Late Career</a:t>
          </a:r>
        </a:p>
      </dsp:txBody>
      <dsp:txXfrm>
        <a:off x="5735812" y="1942464"/>
        <a:ext cx="725170" cy="7251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207B99-3291-4D6C-89C3-F2127673512F}">
      <dsp:nvSpPr>
        <dsp:cNvPr id="0" name=""/>
        <dsp:cNvSpPr/>
      </dsp:nvSpPr>
      <dsp:spPr>
        <a:xfrm>
          <a:off x="9050" y="585819"/>
          <a:ext cx="1556278" cy="4668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981" tIns="122981" rIns="122981" bIns="122981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Make interests known</a:t>
          </a:r>
        </a:p>
      </dsp:txBody>
      <dsp:txXfrm>
        <a:off x="9050" y="585819"/>
        <a:ext cx="1556278" cy="466883"/>
      </dsp:txXfrm>
    </dsp:sp>
    <dsp:sp modelId="{A6019D64-1316-4EC9-901F-DA4063AADF51}">
      <dsp:nvSpPr>
        <dsp:cNvPr id="0" name=""/>
        <dsp:cNvSpPr/>
      </dsp:nvSpPr>
      <dsp:spPr>
        <a:xfrm>
          <a:off x="9050" y="1052703"/>
          <a:ext cx="1556278" cy="213195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726" tIns="153726" rIns="153726" bIns="153726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Calibri Light" panose="020F0302020204030204"/>
            </a:rPr>
            <a:t>Networking –&gt; Mentors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>
            <a:latin typeface="Calibri Light" panose="020F0302020204030204"/>
          </a:endParaRP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Share with colleagues, leaders, mentor(s)</a:t>
          </a:r>
        </a:p>
      </dsp:txBody>
      <dsp:txXfrm>
        <a:off x="9050" y="1052703"/>
        <a:ext cx="1556278" cy="2131958"/>
      </dsp:txXfrm>
    </dsp:sp>
    <dsp:sp modelId="{1306E56E-30B9-4FFF-AA05-701A5DB97C87}">
      <dsp:nvSpPr>
        <dsp:cNvPr id="0" name=""/>
        <dsp:cNvSpPr/>
      </dsp:nvSpPr>
      <dsp:spPr>
        <a:xfrm>
          <a:off x="1673118" y="585819"/>
          <a:ext cx="1556278" cy="4668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981" tIns="122981" rIns="122981" bIns="122981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Volunteer</a:t>
          </a:r>
        </a:p>
      </dsp:txBody>
      <dsp:txXfrm>
        <a:off x="1673118" y="585819"/>
        <a:ext cx="1556278" cy="466883"/>
      </dsp:txXfrm>
    </dsp:sp>
    <dsp:sp modelId="{76DA9402-4546-4B7F-A1C8-38C5DB27282A}">
      <dsp:nvSpPr>
        <dsp:cNvPr id="0" name=""/>
        <dsp:cNvSpPr/>
      </dsp:nvSpPr>
      <dsp:spPr>
        <a:xfrm>
          <a:off x="1673118" y="1052703"/>
          <a:ext cx="1556278" cy="213195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726" tIns="153726" rIns="153726" bIns="153726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100" kern="1200"/>
            <a:t>What setting do you enjoy teaching in? </a:t>
          </a:r>
          <a:r>
            <a:rPr lang="en-US" sz="1100" kern="1200">
              <a:latin typeface="Calibri Light" panose="020F0302020204030204"/>
            </a:rPr>
            <a:t>Volunteer</a:t>
          </a:r>
          <a:r>
            <a:rPr lang="en-US" sz="1100" kern="1200"/>
            <a:t>!</a:t>
          </a:r>
          <a:r>
            <a:rPr lang="en-US" sz="1100" kern="1200">
              <a:latin typeface="Calibri Light" panose="020F0302020204030204"/>
            </a:rPr>
            <a:t> </a:t>
          </a:r>
        </a:p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en-US" sz="1100" kern="1200">
            <a:latin typeface="Calibri Light" panose="020F0302020204030204"/>
          </a:endParaRPr>
        </a:p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Get observed</a:t>
          </a:r>
          <a:r>
            <a:rPr lang="en-US" sz="1100" kern="1200">
              <a:latin typeface="Calibri Light" panose="020F0302020204030204"/>
            </a:rPr>
            <a:t> when</a:t>
          </a:r>
          <a:r>
            <a:rPr lang="en-US" sz="1100" kern="1200"/>
            <a:t> teaching (</a:t>
          </a:r>
          <a:r>
            <a:rPr lang="en-US" sz="1100" kern="1200">
              <a:latin typeface="Calibri Light" panose="020F0302020204030204"/>
            </a:rPr>
            <a:t>CFE</a:t>
          </a:r>
          <a:r>
            <a:rPr lang="en-US" sz="1100" kern="1200"/>
            <a:t> “TOP” or PIPE “</a:t>
          </a:r>
          <a:r>
            <a:rPr lang="en-US" sz="1100" kern="1200" err="1"/>
            <a:t>iTOP</a:t>
          </a:r>
          <a:r>
            <a:rPr lang="en-US" sz="1100" kern="1200"/>
            <a:t>”)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>
            <a:latin typeface="Calibri Light" panose="020F0302020204030204"/>
          </a:endParaRPr>
        </a:p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Calibri Light" panose="020F0302020204030204"/>
            </a:rPr>
            <a:t>Understand UCSF landscape</a:t>
          </a:r>
        </a:p>
      </dsp:txBody>
      <dsp:txXfrm>
        <a:off x="1673118" y="1052703"/>
        <a:ext cx="1556278" cy="2131958"/>
      </dsp:txXfrm>
    </dsp:sp>
    <dsp:sp modelId="{3F863434-2118-460A-98DC-6EDFDEF31737}">
      <dsp:nvSpPr>
        <dsp:cNvPr id="0" name=""/>
        <dsp:cNvSpPr/>
      </dsp:nvSpPr>
      <dsp:spPr>
        <a:xfrm>
          <a:off x="3337185" y="585819"/>
          <a:ext cx="1556278" cy="4668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981" tIns="122981" rIns="122981" bIns="122981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Join</a:t>
          </a:r>
        </a:p>
      </dsp:txBody>
      <dsp:txXfrm>
        <a:off x="3337185" y="585819"/>
        <a:ext cx="1556278" cy="466883"/>
      </dsp:txXfrm>
    </dsp:sp>
    <dsp:sp modelId="{1F08F385-3B69-4BB3-9BBB-752C800F045F}">
      <dsp:nvSpPr>
        <dsp:cNvPr id="0" name=""/>
        <dsp:cNvSpPr/>
      </dsp:nvSpPr>
      <dsp:spPr>
        <a:xfrm>
          <a:off x="3337185" y="1052703"/>
          <a:ext cx="1556278" cy="213195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726" tIns="153726" rIns="153726" bIns="153726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Join a project, or talk with a leader about idea</a:t>
          </a:r>
          <a:r>
            <a:rPr lang="en-US" sz="1100" kern="1200">
              <a:latin typeface="Calibri Light" panose="020F0302020204030204"/>
            </a:rPr>
            <a:t> aligned with School/Dept's goals</a:t>
          </a:r>
          <a:endParaRPr lang="en-US" sz="1100" kern="1200"/>
        </a:p>
      </dsp:txBody>
      <dsp:txXfrm>
        <a:off x="3337185" y="1052703"/>
        <a:ext cx="1556278" cy="2131958"/>
      </dsp:txXfrm>
    </dsp:sp>
    <dsp:sp modelId="{2AFE00AC-4DD8-485B-A7CC-F8E88C2E95B1}">
      <dsp:nvSpPr>
        <dsp:cNvPr id="0" name=""/>
        <dsp:cNvSpPr/>
      </dsp:nvSpPr>
      <dsp:spPr>
        <a:xfrm>
          <a:off x="5001253" y="585819"/>
          <a:ext cx="1556278" cy="4668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981" tIns="122981" rIns="122981" bIns="122981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Find</a:t>
          </a:r>
        </a:p>
      </dsp:txBody>
      <dsp:txXfrm>
        <a:off x="5001253" y="585819"/>
        <a:ext cx="1556278" cy="466883"/>
      </dsp:txXfrm>
    </dsp:sp>
    <dsp:sp modelId="{A8BFCC4C-C120-4A43-BD35-7C3070F5162B}">
      <dsp:nvSpPr>
        <dsp:cNvPr id="0" name=""/>
        <dsp:cNvSpPr/>
      </dsp:nvSpPr>
      <dsp:spPr>
        <a:xfrm>
          <a:off x="5001253" y="1052703"/>
          <a:ext cx="1556278" cy="213195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726" tIns="153726" rIns="153726" bIns="153726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Find a community, workgroups (local and national)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Calibri Light" panose="020F0302020204030204"/>
            </a:rPr>
            <a:t>Students!</a:t>
          </a:r>
        </a:p>
      </dsp:txBody>
      <dsp:txXfrm>
        <a:off x="5001253" y="1052703"/>
        <a:ext cx="1556278" cy="2131958"/>
      </dsp:txXfrm>
    </dsp:sp>
    <dsp:sp modelId="{364C5ADB-48BD-4B6F-B9D4-547C56DC7271}">
      <dsp:nvSpPr>
        <dsp:cNvPr id="0" name=""/>
        <dsp:cNvSpPr/>
      </dsp:nvSpPr>
      <dsp:spPr>
        <a:xfrm>
          <a:off x="6665320" y="585819"/>
          <a:ext cx="1556278" cy="4668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981" tIns="122981" rIns="122981" bIns="122981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Apply</a:t>
          </a:r>
        </a:p>
      </dsp:txBody>
      <dsp:txXfrm>
        <a:off x="6665320" y="585819"/>
        <a:ext cx="1556278" cy="466883"/>
      </dsp:txXfrm>
    </dsp:sp>
    <dsp:sp modelId="{3955FE47-4119-4DD6-B0F6-DC741BAC0D23}">
      <dsp:nvSpPr>
        <dsp:cNvPr id="0" name=""/>
        <dsp:cNvSpPr/>
      </dsp:nvSpPr>
      <dsp:spPr>
        <a:xfrm>
          <a:off x="6665320" y="1052703"/>
          <a:ext cx="1556278" cy="213195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726" tIns="153726" rIns="153726" bIns="153726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Apply for Innovation Funding for Education (funded by AME/OME/PIPE)</a:t>
          </a:r>
          <a:r>
            <a:rPr lang="en-US" sz="1100" kern="1200">
              <a:latin typeface="Calibri Light" panose="020F0302020204030204"/>
            </a:rPr>
            <a:t> </a:t>
          </a:r>
          <a:endParaRPr lang="en-US" sz="1100" kern="1200"/>
        </a:p>
      </dsp:txBody>
      <dsp:txXfrm>
        <a:off x="6665320" y="1052703"/>
        <a:ext cx="1556278" cy="21319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207B99-3291-4D6C-89C3-F2127673512F}">
      <dsp:nvSpPr>
        <dsp:cNvPr id="0" name=""/>
        <dsp:cNvSpPr/>
      </dsp:nvSpPr>
      <dsp:spPr>
        <a:xfrm>
          <a:off x="9447" y="27010"/>
          <a:ext cx="2550671" cy="7652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560" tIns="201560" rIns="201560" bIns="2015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Arial" panose="020B0604020202020204" pitchFamily="34" charset="0"/>
              <a:cs typeface="Arial" panose="020B0604020202020204" pitchFamily="34" charset="0"/>
            </a:rPr>
            <a:t>Show value</a:t>
          </a:r>
          <a:endParaRPr lang="en-US" sz="2400" kern="1200"/>
        </a:p>
      </dsp:txBody>
      <dsp:txXfrm>
        <a:off x="9447" y="27010"/>
        <a:ext cx="2550671" cy="765201"/>
      </dsp:txXfrm>
    </dsp:sp>
    <dsp:sp modelId="{A6019D64-1316-4EC9-901F-DA4063AADF51}">
      <dsp:nvSpPr>
        <dsp:cNvPr id="0" name=""/>
        <dsp:cNvSpPr/>
      </dsp:nvSpPr>
      <dsp:spPr>
        <a:xfrm>
          <a:off x="9447" y="792212"/>
          <a:ext cx="2550671" cy="214243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950" tIns="251950" rIns="251950" bIns="25195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" panose="020B0604020202020204" pitchFamily="34" charset="0"/>
              <a:cs typeface="Arial" panose="020B0604020202020204" pitchFamily="34" charset="0"/>
            </a:rPr>
            <a:t>Share work at division meetings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" panose="020B0604020202020204" pitchFamily="34" charset="0"/>
              <a:cs typeface="Arial" panose="020B0604020202020204" pitchFamily="34" charset="0"/>
            </a:rPr>
            <a:t>Ask to be nominated for teaching awards</a:t>
          </a:r>
          <a:endParaRPr lang="en-US" sz="1600" kern="1200">
            <a:latin typeface="Arial"/>
            <a:cs typeface="Arial"/>
          </a:endParaRP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"/>
              <a:cs typeface="Arial"/>
            </a:rPr>
            <a:t>Apply for AME</a:t>
          </a: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"/>
              <a:cs typeface="Arial"/>
            </a:rPr>
            <a:t>Social Media</a:t>
          </a:r>
        </a:p>
      </dsp:txBody>
      <dsp:txXfrm>
        <a:off x="9447" y="792212"/>
        <a:ext cx="2550671" cy="2142433"/>
      </dsp:txXfrm>
    </dsp:sp>
    <dsp:sp modelId="{1306E56E-30B9-4FFF-AA05-701A5DB97C87}">
      <dsp:nvSpPr>
        <dsp:cNvPr id="0" name=""/>
        <dsp:cNvSpPr/>
      </dsp:nvSpPr>
      <dsp:spPr>
        <a:xfrm>
          <a:off x="2668014" y="27010"/>
          <a:ext cx="2550671" cy="7652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560" tIns="201560" rIns="201560" bIns="2015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Arial" panose="020B0604020202020204" pitchFamily="34" charset="0"/>
              <a:cs typeface="Arial" panose="020B0604020202020204" pitchFamily="34" charset="0"/>
            </a:rPr>
            <a:t>Display work</a:t>
          </a:r>
          <a:endParaRPr lang="en-US" sz="2400" kern="1200"/>
        </a:p>
      </dsp:txBody>
      <dsp:txXfrm>
        <a:off x="2668014" y="27010"/>
        <a:ext cx="2550671" cy="765201"/>
      </dsp:txXfrm>
    </dsp:sp>
    <dsp:sp modelId="{76DA9402-4546-4B7F-A1C8-38C5DB27282A}">
      <dsp:nvSpPr>
        <dsp:cNvPr id="0" name=""/>
        <dsp:cNvSpPr/>
      </dsp:nvSpPr>
      <dsp:spPr>
        <a:xfrm>
          <a:off x="2668014" y="792212"/>
          <a:ext cx="2550671" cy="214243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950" tIns="251950" rIns="251950" bIns="25195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kern="1200">
              <a:latin typeface="Arial"/>
              <a:cs typeface="Arial"/>
            </a:rPr>
            <a:t>Educator Portfolio (part of Advance CV)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kern="1200">
              <a:latin typeface="Arial"/>
              <a:cs typeface="Arial"/>
            </a:rPr>
            <a:t>Education Showcase, regional, national education meetings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kern="1200">
              <a:latin typeface="Arial" panose="020B0604020202020204" pitchFamily="34" charset="0"/>
              <a:cs typeface="Arial" panose="020B0604020202020204" pitchFamily="34" charset="0"/>
            </a:rPr>
            <a:t>UCSF Profiles </a:t>
          </a:r>
          <a:r>
            <a:rPr lang="en-US" sz="1600" kern="1200"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1"/>
            </a:rPr>
            <a:t>www.profiles.ucsf.edu</a:t>
          </a:r>
          <a:r>
            <a:rPr lang="en-US" sz="1600" kern="120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2668014" y="792212"/>
        <a:ext cx="2550671" cy="2142433"/>
      </dsp:txXfrm>
    </dsp:sp>
    <dsp:sp modelId="{3F863434-2118-460A-98DC-6EDFDEF31737}">
      <dsp:nvSpPr>
        <dsp:cNvPr id="0" name=""/>
        <dsp:cNvSpPr/>
      </dsp:nvSpPr>
      <dsp:spPr>
        <a:xfrm>
          <a:off x="5326580" y="27010"/>
          <a:ext cx="2550671" cy="7652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560" tIns="201560" rIns="201560" bIns="2015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Arial" panose="020B0604020202020204" pitchFamily="34" charset="0"/>
              <a:cs typeface="Arial" panose="020B0604020202020204" pitchFamily="34" charset="0"/>
            </a:rPr>
            <a:t>Find sponsors </a:t>
          </a:r>
          <a:endParaRPr lang="en-US" sz="2400" kern="1200"/>
        </a:p>
      </dsp:txBody>
      <dsp:txXfrm>
        <a:off x="5326580" y="27010"/>
        <a:ext cx="2550671" cy="765201"/>
      </dsp:txXfrm>
    </dsp:sp>
    <dsp:sp modelId="{1F08F385-3B69-4BB3-9BBB-752C800F045F}">
      <dsp:nvSpPr>
        <dsp:cNvPr id="0" name=""/>
        <dsp:cNvSpPr/>
      </dsp:nvSpPr>
      <dsp:spPr>
        <a:xfrm>
          <a:off x="5326580" y="792212"/>
          <a:ext cx="2550671" cy="214243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950" tIns="251950" rIns="251950" bIns="25195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" panose="020B0604020202020204" pitchFamily="34" charset="0"/>
              <a:cs typeface="Arial" panose="020B0604020202020204" pitchFamily="34" charset="0"/>
            </a:rPr>
            <a:t>Locally and Nationally</a:t>
          </a:r>
          <a:endParaRPr lang="en-US" sz="1600" kern="1200"/>
        </a:p>
      </dsp:txBody>
      <dsp:txXfrm>
        <a:off x="5326580" y="792212"/>
        <a:ext cx="2550671" cy="21424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65FB81-186E-9F4A-8DDE-1F3A42453B1A}" type="datetimeFigureOut">
              <a:rPr lang="en-US" smtClean="0"/>
              <a:t>8/27/25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D89ACB-EFA1-E44A-8B6B-6D8497345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2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.ucsf.edu/MentorMap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.ucsf.edu/ClinEdResources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tiny.ucsf.edu/ClinEdSession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89ACB-EFA1-E44A-8B6B-6D8497345E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966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89ACB-EFA1-E44A-8B6B-6D8497345E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1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6F845-8E0F-58AA-6F1B-D81C0626D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709FE9-8464-76F3-0E34-A6A736C9C2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696283-3F54-6127-B670-E5C8714DCD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A9E69-D4E0-3BDB-1C74-4BFADA05A5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E14E1-83EF-274A-BF6F-570064A4F4D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350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E14E1-83EF-274A-BF6F-570064A4F4D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5748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E14E1-83EF-274A-BF6F-570064A4F4D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89ACB-EFA1-E44A-8B6B-6D8497345ED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6384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2C89BC-1437-5944-8C6D-8931E97AF4D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344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89ACB-EFA1-E44A-8B6B-6D8497345ED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243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89ACB-EFA1-E44A-8B6B-6D8497345ED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548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89ACB-EFA1-E44A-8B6B-6D8497345ED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5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89ACB-EFA1-E44A-8B6B-6D8497345ED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899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89ACB-EFA1-E44A-8B6B-6D8497345ED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3330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89ACB-EFA1-E44A-8B6B-6D8497345ED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0989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89ACB-EFA1-E44A-8B6B-6D8497345ED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2172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89ACB-EFA1-E44A-8B6B-6D8497345ED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9469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89ACB-EFA1-E44A-8B6B-6D8497345ED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884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Mentor Map Link: </a:t>
            </a:r>
            <a:r>
              <a:rPr lang="en-US" dirty="0">
                <a:solidFill>
                  <a:srgbClr val="428BCA"/>
                </a:solidFill>
                <a:hlinkClick r:id="rId3"/>
              </a:rPr>
              <a:t>https://tiny.ucsf.edu/MentorMap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89ACB-EFA1-E44A-8B6B-6D8497345ED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458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428BCA"/>
                </a:solidFill>
                <a:latin typeface="Helvetica Neue"/>
                <a:ea typeface="Calibri"/>
                <a:cs typeface="Calibri"/>
              </a:rPr>
              <a:t>Link to resources: </a:t>
            </a:r>
            <a:r>
              <a:rPr lang="en-US" dirty="0">
                <a:solidFill>
                  <a:srgbClr val="428BCA"/>
                </a:solidFill>
                <a:hlinkClick r:id="rId3"/>
              </a:rPr>
              <a:t>https://tiny.ucsf.edu/ClinEdResources</a:t>
            </a:r>
          </a:p>
          <a:p>
            <a:r>
              <a:rPr lang="en-US" dirty="0">
                <a:solidFill>
                  <a:srgbClr val="428BCA"/>
                </a:solidFill>
                <a:latin typeface="Calibri"/>
                <a:ea typeface="Calibri"/>
                <a:cs typeface="Calibri"/>
              </a:rPr>
              <a:t>Link to folder with all session materials: </a:t>
            </a:r>
            <a:r>
              <a:rPr lang="en-US" dirty="0">
                <a:solidFill>
                  <a:srgbClr val="428BCA"/>
                </a:solidFill>
                <a:hlinkClick r:id="rId4"/>
              </a:rPr>
              <a:t>https://tiny.ucsf.edu/ClinEdSession</a:t>
            </a:r>
            <a:r>
              <a:rPr lang="en-US" dirty="0">
                <a:solidFill>
                  <a:srgbClr val="428BCA"/>
                </a:solidFill>
              </a:rPr>
              <a:t> </a:t>
            </a:r>
            <a:endParaRPr lang="en-US" dirty="0">
              <a:solidFill>
                <a:srgbClr val="428BCA"/>
              </a:solidFill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89ACB-EFA1-E44A-8B6B-6D8497345ED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828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89ACB-EFA1-E44A-8B6B-6D8497345ED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5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89ACB-EFA1-E44A-8B6B-6D8497345ED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860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00921-C3DF-4574-83A6-1C5BD20C6A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278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89ACB-EFA1-E44A-8B6B-6D8497345ED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344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89ACB-EFA1-E44A-8B6B-6D8497345ED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359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Segoe UI"/>
              <a:cs typeface="Segoe U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89ACB-EFA1-E44A-8B6B-6D8497345ED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74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89ACB-EFA1-E44A-8B6B-6D8497345ED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587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530AE-7A8F-394F-B90D-192D261D9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93F339-20DA-E244-AD5D-A2826D8099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BFA98-D427-C041-8526-44A0EC68B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20EE9-7C18-410E-B83B-C31C66063DAE}" type="datetimeFigureOut">
              <a:rPr lang="en-US" smtClean="0"/>
              <a:t>8/27/25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A3EF7-C2BF-B546-AF41-7D862122A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10BA9-D4AC-5448-9234-735D1834F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16156-099F-49D1-B701-68D2A0EC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58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EC328-98C3-F84B-987C-19A92FEDC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70030E-BEEE-7E40-8866-D4D071C33F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7E533-327E-784D-BE2B-069DADF24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20EE9-7C18-410E-B83B-C31C66063DAE}" type="datetimeFigureOut">
              <a:rPr lang="en-US" smtClean="0"/>
              <a:t>8/27/25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935EB-5A74-8147-921E-61EBB94E4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FFA6FB-0D11-6F49-8BE6-6263B9872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16156-099F-49D1-B701-68D2A0EC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990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764998-4184-974E-B1D2-48C9BE6BDB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170D00-58D5-4647-A966-61DA822B0C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2A23F-0990-E64B-B640-B3F429DF4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20EE9-7C18-410E-B83B-C31C66063DAE}" type="datetimeFigureOut">
              <a:rPr lang="en-US" smtClean="0"/>
              <a:t>8/27/25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8D97F-9EB3-EB48-846B-7C8762B80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0B1D0-F4EA-A44E-9F73-ED8F828C3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16156-099F-49D1-B701-68D2A0EC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203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3F1E2-7BF8-9E48-BBDF-9ECEC8E1F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A6341-F2EC-1541-82B9-AD4C1B2F8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BDD1B-A9E3-BB41-B2CF-5DEB79823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20EE9-7C18-410E-B83B-C31C66063DAE}" type="datetimeFigureOut">
              <a:rPr lang="en-US" smtClean="0"/>
              <a:t>8/27/25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CE6E7-CBE3-DD4D-B7C0-A7A5703B2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BABAA-2B29-864E-B04D-561CD5C32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16156-099F-49D1-B701-68D2A0EC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639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A4712-0AFC-D448-847C-D24712726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1B4362-FC7E-D742-847F-F4673F1C5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396CA-BA48-B64C-99EC-521803721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20EE9-7C18-410E-B83B-C31C66063DAE}" type="datetimeFigureOut">
              <a:rPr lang="en-US" smtClean="0"/>
              <a:t>8/27/25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FDE689-A974-6743-BF3D-499026BC8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07007-0390-BD47-9028-AA8775E3F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16156-099F-49D1-B701-68D2A0EC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437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B9728-23B1-6643-BCB3-B7DD37ADA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DCAEF-83C2-3648-B293-4C21263A3D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B54F88-FB9E-F840-9FAE-47C526FF47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05B15-680F-E943-A510-CBA32C3C2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20EE9-7C18-410E-B83B-C31C66063DAE}" type="datetimeFigureOut">
              <a:rPr lang="en-US" smtClean="0"/>
              <a:t>8/27/25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7192BF-A42C-6048-A402-D663B985A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09C229-12C3-7342-9B22-440A4D08D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16156-099F-49D1-B701-68D2A0EC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558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B7FB9-AD6E-BD48-897B-5756495D7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EAB48B-A43A-6D4A-AA09-D0A6770CB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11E6D-5C21-CA4F-9605-B02F2D2A83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A2E6F9-C2DF-CC42-A5A8-0C5349C9A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19014E-422C-4C4A-B429-0E0E62D691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940C60-8A04-7646-8423-7B2B3169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20EE9-7C18-410E-B83B-C31C66063DAE}" type="datetimeFigureOut">
              <a:rPr lang="en-US" smtClean="0"/>
              <a:t>8/27/25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40BD3E-10B3-E143-920C-610A6D047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3CC742-EE6D-154D-BE9B-9626BF284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16156-099F-49D1-B701-68D2A0EC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8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7D19C-696F-BC4E-B59F-9660458D0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E39380-1D31-0B42-806D-97B90CA14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20EE9-7C18-410E-B83B-C31C66063DAE}" type="datetimeFigureOut">
              <a:rPr lang="en-US" smtClean="0"/>
              <a:t>8/27/25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DD5342-679B-CD40-8F5B-3C5EF30DF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F0AA7B-9CA2-4F4E-A3C8-289C57B3B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16156-099F-49D1-B701-68D2A0EC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728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8B3611-C7C2-5743-A726-3609BB0E5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20EE9-7C18-410E-B83B-C31C66063DAE}" type="datetimeFigureOut">
              <a:rPr lang="en-US" smtClean="0"/>
              <a:t>8/27/25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26D1BB-60E7-0D4A-B9E8-6DCEDBF77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37B56B-16AB-184A-8A39-61BC3A56C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16156-099F-49D1-B701-68D2A0EC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000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75633-0C87-8842-9329-4AADD3D8E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AF4B4-E074-DB41-AFF5-C8E20B498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A4374A-C9CC-C644-8739-16262FC36E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B66256-D6EA-DB4C-8C06-3A4716620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20EE9-7C18-410E-B83B-C31C66063DAE}" type="datetimeFigureOut">
              <a:rPr lang="en-US" smtClean="0"/>
              <a:t>8/27/25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31887F-63D8-2F4D-B550-6580FC8A2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B827D-5D66-CA47-98EE-74E70278A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16156-099F-49D1-B701-68D2A0EC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98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B6359-E19C-DD4E-AE22-05844033A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C2E217-020B-104A-93D2-6FA961779F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4282CB-C101-FA42-821C-6CDB1AA4EC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DB877D-ACAC-C44D-AD88-C94C0F976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20EE9-7C18-410E-B83B-C31C66063DAE}" type="datetimeFigureOut">
              <a:rPr lang="en-US" smtClean="0"/>
              <a:t>8/27/25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44C961-5C44-AB49-A52B-74FBC9FA4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F224F1-C471-E245-9E98-7AED1AB21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16156-099F-49D1-B701-68D2A0EC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97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78476A-19AE-2E4C-9338-B110FD4A9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7398B-9B7F-2C4A-9F48-204676819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C7305-840B-F444-9AEE-1B05BE51C7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20EE9-7C18-410E-B83B-C31C66063DAE}" type="datetimeFigureOut">
              <a:rPr lang="en-US" smtClean="0"/>
              <a:t>8/27/25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1E83F-0489-A342-8F79-4A779234B5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DF500-2F27-0840-9578-B49CFB628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16156-099F-49D1-B701-68D2A0EC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071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.ucsf.edu/ClinEdSessio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eded.ucsf.edu/sites/meded.ucsf.edu/files/inline-files/AME%20and%20PIPE%20Joint%20Call%20for%20Proposals%202025-2026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sv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svg"/><Relationship Id="rId10" Type="http://schemas.openxmlformats.org/officeDocument/2006/relationships/hyperlink" Target="https://tiny.ucsf.edu/fd" TargetMode="External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nursing.ucsf.edu/for-preceptors" TargetMode="External"/><Relationship Id="rId5" Type="http://schemas.openxmlformats.org/officeDocument/2006/relationships/hyperlink" Target="mailto:elizabeth.Gatewood@ucsf.edu" TargetMode="External"/><Relationship Id="rId4" Type="http://schemas.openxmlformats.org/officeDocument/2006/relationships/hyperlink" Target="mailto:angel.kuo@ucsf.edu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s://interprofessional.ucsf.edu/opportunities-faculty" TargetMode="Externa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hyperlink" Target="https://ucsf.co1.qualtrics.com/jfe/form/SV_8D1cGSWCIoWwRxk" TargetMode="External"/><Relationship Id="rId9" Type="http://schemas.openxmlformats.org/officeDocument/2006/relationships/image" Target="../media/image3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Sharon.Youmans@ucsf.edu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acultyacademicaffairs.ucsf.edu/faculty-life/mentorin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cfdd.org/programs/fsp-guide/?utm_term=&amp;utm_campaign=FSP-Leads-Performance+Max-1&amp;utm_source=adwords&amp;utm_medium=ppc&amp;hsa_acc=5909132486&amp;hsa_cam=21527759279&amp;hsa_grp=&amp;hsa_ad=&amp;hsa_src=x&amp;hsa_tgt=&amp;hsa_kw=&amp;hsa_mt=&amp;hsa_net=adwords&amp;hsa_ver=3&amp;gad_source=1&amp;gad_campaignid=22681190113&amp;gbraid=0AAAAABNURbuwb5UR26aFxKemyQAzhoqBk&amp;gclid=CjwKCAjw2brFBhBOEiwAVJX5GB9-wtXzV3PA8212ru_TOujX2n2DpPfMN5wjhum34niP-EWbYfUvOxoCHocQAvD_BwE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facultyacademicaffairs.ucsf.edu/online-systems/Advance/Educator-Portfolio-Guide.pdf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4.png"/><Relationship Id="rId4" Type="http://schemas.openxmlformats.org/officeDocument/2006/relationships/image" Target="../media/image50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mailto:cindy.lai@ucsf.edu" TargetMode="External"/><Relationship Id="rId3" Type="http://schemas.openxmlformats.org/officeDocument/2006/relationships/image" Target="../media/image52.png"/><Relationship Id="rId7" Type="http://schemas.openxmlformats.org/officeDocument/2006/relationships/hyperlink" Target="mailto:stephanie.hsia@ucsf.edu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angel.kuo@ucsf.edu" TargetMode="External"/><Relationship Id="rId5" Type="http://schemas.openxmlformats.org/officeDocument/2006/relationships/hyperlink" Target="mailto:denise.conner@ucsf.edu" TargetMode="External"/><Relationship Id="rId10" Type="http://schemas.openxmlformats.org/officeDocument/2006/relationships/image" Target="../media/image1.png"/><Relationship Id="rId4" Type="http://schemas.openxmlformats.org/officeDocument/2006/relationships/hyperlink" Target="https://tiny.ucsf.edu/ClinEdResources" TargetMode="External"/><Relationship Id="rId9" Type="http://schemas.openxmlformats.org/officeDocument/2006/relationships/hyperlink" Target="mailto:diana.nguyen@ucsf.ed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7581" y="691286"/>
            <a:ext cx="3872267" cy="197699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/>
            <a:r>
              <a:rPr lang="en-US" sz="3600" b="1" kern="1200">
                <a:latin typeface="+mj-lt"/>
                <a:ea typeface="+mj-ea"/>
                <a:cs typeface="+mj-cs"/>
              </a:rPr>
              <a:t>Achieving Success as </a:t>
            </a:r>
            <a:r>
              <a:rPr lang="en-US" sz="3600" b="1"/>
              <a:t>a Clinician</a:t>
            </a:r>
            <a:r>
              <a:rPr lang="en-US" sz="3600" b="1" kern="1200">
                <a:latin typeface="+mj-lt"/>
                <a:ea typeface="+mj-ea"/>
                <a:cs typeface="+mj-cs"/>
              </a:rPr>
              <a:t> Educator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3016660"/>
            <a:ext cx="9144000" cy="2126840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3016665"/>
            <a:ext cx="6115048" cy="2126835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3016664"/>
            <a:ext cx="9190104" cy="2126836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7581" y="3105150"/>
            <a:ext cx="3497218" cy="169544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l" defTabSz="914400">
              <a:spcBef>
                <a:spcPts val="1000"/>
              </a:spcBef>
            </a:pPr>
            <a:r>
              <a:rPr lang="en-US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Denise M. Connor, MD</a:t>
            </a:r>
          </a:p>
          <a:p>
            <a:pPr algn="l" defTabSz="914400">
              <a:spcBef>
                <a:spcPts val="1000"/>
              </a:spcBef>
            </a:pPr>
            <a:r>
              <a:rPr lang="en-US" sz="1400" b="1" kern="1200">
                <a:solidFill>
                  <a:srgbClr val="FFFFFF"/>
                </a:solidFill>
                <a:latin typeface="+mn-lt"/>
                <a:cs typeface="Calibri"/>
              </a:rPr>
              <a:t>Angel Kuo, EdD, CPNP</a:t>
            </a:r>
          </a:p>
          <a:p>
            <a:pPr algn="l" defTabSz="914400">
              <a:spcBef>
                <a:spcPts val="1000"/>
              </a:spcBef>
            </a:pPr>
            <a:r>
              <a:rPr lang="en-US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Cindy Lai, MD</a:t>
            </a:r>
          </a:p>
          <a:p>
            <a:pPr algn="l" defTabSz="914400">
              <a:spcBef>
                <a:spcPts val="1000"/>
              </a:spcBef>
            </a:pPr>
            <a:r>
              <a:rPr lang="en-US" sz="1400" b="1">
                <a:solidFill>
                  <a:srgbClr val="FFFFFF"/>
                </a:solidFill>
              </a:rPr>
              <a:t>Diana Nguyen, DDS</a:t>
            </a:r>
            <a:endParaRPr lang="en-US" sz="1400" b="1">
              <a:solidFill>
                <a:srgbClr val="FFFFFF"/>
              </a:solidFill>
              <a:ea typeface="Calibri"/>
              <a:cs typeface="Calibri"/>
            </a:endParaRPr>
          </a:p>
          <a:p>
            <a:pPr algn="l" defTabSz="914400">
              <a:spcBef>
                <a:spcPts val="1000"/>
              </a:spcBef>
            </a:pPr>
            <a:r>
              <a:rPr lang="en-US" sz="1400" b="1">
                <a:solidFill>
                  <a:srgbClr val="FFFFFF"/>
                </a:solidFill>
                <a:cs typeface="Calibri"/>
              </a:rPr>
              <a:t>Crystal Zhou, PharmD</a:t>
            </a:r>
          </a:p>
          <a:p>
            <a:pPr algn="l" defTabSz="914400">
              <a:spcBef>
                <a:spcPts val="1000"/>
              </a:spcBef>
            </a:pPr>
            <a:r>
              <a:rPr lang="en-US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Aug 27</a:t>
            </a:r>
            <a:r>
              <a:rPr lang="en-US" sz="1400" b="1">
                <a:solidFill>
                  <a:srgbClr val="FFFFFF"/>
                </a:solidFill>
              </a:rPr>
              <a:t>, 2025</a:t>
            </a:r>
            <a:endParaRPr lang="en-US" sz="1400" b="1" kern="1200">
              <a:solidFill>
                <a:srgbClr val="FFFFFF"/>
              </a:solidFill>
              <a:latin typeface="+mn-lt"/>
              <a:cs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800597"/>
            <a:ext cx="9143998" cy="3429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340F43-F316-40A3-99B3-4D7A364DF96C}"/>
              </a:ext>
            </a:extLst>
          </p:cNvPr>
          <p:cNvSpPr txBox="1"/>
          <p:nvPr/>
        </p:nvSpPr>
        <p:spPr>
          <a:xfrm>
            <a:off x="3718582" y="2397813"/>
            <a:ext cx="5410199" cy="2893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We will start at 235PM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Please consider renaming yourself on Zoom to include your School/Program and your pronouns if you're comfortable</a:t>
            </a:r>
            <a:endParaRPr lang="en-US">
              <a:cs typeface="Calibri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Materials for this session:</a:t>
            </a:r>
            <a:r>
              <a:rPr lang="en-US">
                <a:solidFill>
                  <a:srgbClr val="000000"/>
                </a:solidFill>
                <a:latin typeface="Calibri" panose="020F0502020204030204"/>
                <a:ea typeface="Calibri"/>
                <a:cs typeface="Calibri"/>
              </a:rPr>
              <a:t> </a:t>
            </a:r>
            <a:r>
              <a:rPr lang="en-US" sz="1600">
                <a:solidFill>
                  <a:srgbClr val="428BCA"/>
                </a:solidFill>
                <a:latin typeface="Helvetica Neue"/>
                <a:ea typeface="Calibri"/>
                <a:cs typeface="Calibri"/>
                <a:hlinkClick r:id="rId3"/>
              </a:rPr>
              <a:t>https://tiny.ucsf.edu/ClinEdSession</a:t>
            </a:r>
            <a:endParaRPr lang="en-US" sz="1600">
              <a:solidFill>
                <a:srgbClr val="333333"/>
              </a:solidFill>
              <a:latin typeface="Helvetica Neue"/>
              <a:ea typeface="Calibri"/>
              <a:cs typeface="Calibri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We will be using breakout rooms, Zoom polls, and a shared word doc on One Drive during this session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Pls let us know if you have any accessibility needs</a:t>
            </a:r>
          </a:p>
        </p:txBody>
      </p:sp>
      <p:pic>
        <p:nvPicPr>
          <p:cNvPr id="4" name="Picture 3" descr="Tiny QR Code Image http://tiny.ucsf.edu/ClinEdResources">
            <a:extLst>
              <a:ext uri="{FF2B5EF4-FFF2-40B4-BE49-F238E27FC236}">
                <a16:creationId xmlns:a16="http://schemas.microsoft.com/office/drawing/2014/main" id="{8D9AFFD1-F80F-8CDA-4165-2986B930F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0348" y="0"/>
            <a:ext cx="1841353" cy="1943100"/>
          </a:xfrm>
          <a:prstGeom prst="rect">
            <a:avLst/>
          </a:prstGeom>
        </p:spPr>
      </p:pic>
      <p:pic>
        <p:nvPicPr>
          <p:cNvPr id="6" name="Picture 5" descr="Tiny QR Code Image http://tiny.ucsf.edu/ClinEdSession">
            <a:extLst>
              <a:ext uri="{FF2B5EF4-FFF2-40B4-BE49-F238E27FC236}">
                <a16:creationId xmlns:a16="http://schemas.microsoft.com/office/drawing/2014/main" id="{3B5B4FF5-CB26-5A93-BB38-2E5AECFC78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2282" y="30726"/>
            <a:ext cx="1838839" cy="187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21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3B26B9-7641-244D-897C-96CA67DF1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0" y="179339"/>
            <a:ext cx="8575617" cy="402030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b="1">
                <a:latin typeface="Arial"/>
                <a:cs typeface="Arial"/>
              </a:rPr>
              <a:t>Innovations &amp; PIPE Funding</a:t>
            </a:r>
            <a:endParaRPr lang="en-US" sz="280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4BC942-54A2-4353-B079-FCF2A22C8856}"/>
              </a:ext>
            </a:extLst>
          </p:cNvPr>
          <p:cNvSpPr txBox="1"/>
          <p:nvPr/>
        </p:nvSpPr>
        <p:spPr>
          <a:xfrm>
            <a:off x="5219076" y="234830"/>
            <a:ext cx="3921529" cy="36933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/>
              <a:t>Priority areas:</a:t>
            </a:r>
          </a:p>
          <a:p>
            <a:pPr marL="285750" indent="-285750">
              <a:buFont typeface="Calibri"/>
              <a:buChar char="-"/>
            </a:pPr>
            <a:r>
              <a:rPr lang="en-US"/>
              <a:t>Anti-oppression; Fostering belonging</a:t>
            </a:r>
          </a:p>
          <a:p>
            <a:pPr marL="285750" indent="-285750">
              <a:buFont typeface="Calibri"/>
              <a:buChar char="-"/>
            </a:pPr>
            <a:r>
              <a:rPr lang="en-US"/>
              <a:t>Climate change </a:t>
            </a:r>
          </a:p>
          <a:p>
            <a:pPr marL="285750" indent="-285750">
              <a:buFont typeface="Calibri"/>
              <a:buChar char="-"/>
            </a:pPr>
            <a:r>
              <a:rPr lang="en-US"/>
              <a:t>Application of principles of interprofessional education</a:t>
            </a:r>
            <a:endParaRPr lang="en-US">
              <a:cs typeface="Calibri" panose="020F0502020204030204"/>
            </a:endParaRPr>
          </a:p>
          <a:p>
            <a:pPr marL="285750" indent="-285750">
              <a:buFont typeface="Calibri"/>
              <a:buChar char="-"/>
            </a:pPr>
            <a:r>
              <a:rPr lang="en-US">
                <a:ea typeface="+mn-lt"/>
                <a:cs typeface="+mn-lt"/>
              </a:rPr>
              <a:t>Use/misuse of AI &amp; technology </a:t>
            </a:r>
            <a:endParaRPr lang="en-US"/>
          </a:p>
          <a:p>
            <a:pPr marL="285750" indent="-285750">
              <a:buFont typeface="Calibri"/>
              <a:buChar char="-"/>
            </a:pPr>
            <a:r>
              <a:rPr lang="en-US">
                <a:cs typeface="Calibri"/>
              </a:rPr>
              <a:t>Community engagement with partners within &amp; outside UCSF</a:t>
            </a:r>
          </a:p>
          <a:p>
            <a:pPr marL="285750" indent="-285750">
              <a:buFont typeface="Calibri"/>
              <a:buChar char="-"/>
            </a:pPr>
            <a:r>
              <a:rPr lang="en-US">
                <a:cs typeface="Calibri"/>
              </a:rPr>
              <a:t>Assessment for learning for growth</a:t>
            </a:r>
          </a:p>
          <a:p>
            <a:pPr marL="285750" indent="-285750">
              <a:buFont typeface="Calibri"/>
              <a:buChar char="-"/>
            </a:pPr>
            <a:r>
              <a:rPr lang="en-US">
                <a:cs typeface="Calibri"/>
              </a:rPr>
              <a:t>Novel approaches promoting faculty educator development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Calibri"/>
              <a:buChar char="-"/>
            </a:pPr>
            <a:r>
              <a:rPr lang="en-US">
                <a:ea typeface="+mn-lt"/>
                <a:cs typeface="+mn-lt"/>
                <a:hlinkClick r:id="rId3"/>
              </a:rPr>
              <a:t>Innovations Funding for Education: Call for Proposals</a:t>
            </a:r>
            <a:endParaRPr lang="en-US">
              <a:cs typeface="Calibri"/>
            </a:endParaRPr>
          </a:p>
        </p:txBody>
      </p:sp>
      <p:pic>
        <p:nvPicPr>
          <p:cNvPr id="9" name="Picture 8" descr="Academy of medical educators innovations funding">
            <a:extLst>
              <a:ext uri="{FF2B5EF4-FFF2-40B4-BE49-F238E27FC236}">
                <a16:creationId xmlns:a16="http://schemas.microsoft.com/office/drawing/2014/main" id="{70F1D772-3626-3936-3B48-28FB6A52D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97" y="740329"/>
            <a:ext cx="5038412" cy="3033410"/>
          </a:xfrm>
          <a:prstGeom prst="rect">
            <a:avLst/>
          </a:prstGeom>
        </p:spPr>
      </p:pic>
      <p:pic>
        <p:nvPicPr>
          <p:cNvPr id="3" name="Picture 2" descr="PIPE logo">
            <a:extLst>
              <a:ext uri="{FF2B5EF4-FFF2-40B4-BE49-F238E27FC236}">
                <a16:creationId xmlns:a16="http://schemas.microsoft.com/office/drawing/2014/main" id="{EEE9DF61-9628-8D57-8C19-7A83F42EEE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608" b="-2"/>
          <a:stretch/>
        </p:blipFill>
        <p:spPr>
          <a:xfrm>
            <a:off x="1926628" y="1301720"/>
            <a:ext cx="1262311" cy="775926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D778CDE-3840-40B6-503F-2636B74575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575147"/>
              </p:ext>
            </p:extLst>
          </p:nvPr>
        </p:nvGraphicFramePr>
        <p:xfrm>
          <a:off x="278186" y="3788818"/>
          <a:ext cx="4491318" cy="1162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0904">
                  <a:extLst>
                    <a:ext uri="{9D8B030D-6E8A-4147-A177-3AD203B41FA5}">
                      <a16:colId xmlns:a16="http://schemas.microsoft.com/office/drawing/2014/main" val="2141273606"/>
                    </a:ext>
                  </a:extLst>
                </a:gridCol>
                <a:gridCol w="1456614">
                  <a:extLst>
                    <a:ext uri="{9D8B030D-6E8A-4147-A177-3AD203B41FA5}">
                      <a16:colId xmlns:a16="http://schemas.microsoft.com/office/drawing/2014/main" val="3207035186"/>
                    </a:ext>
                  </a:extLst>
                </a:gridCol>
                <a:gridCol w="1733800">
                  <a:extLst>
                    <a:ext uri="{9D8B030D-6E8A-4147-A177-3AD203B41FA5}">
                      <a16:colId xmlns:a16="http://schemas.microsoft.com/office/drawing/2014/main" val="2242841697"/>
                    </a:ext>
                  </a:extLst>
                </a:gridCol>
              </a:tblGrid>
              <a:tr h="329939">
                <a:tc>
                  <a:txBody>
                    <a:bodyPr/>
                    <a:lstStyle/>
                    <a:p>
                      <a:pPr algn="ctr"/>
                      <a:endParaRPr lang="en-US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Innovations Funding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Interprofessional Clinical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6375894"/>
                  </a:ext>
                </a:extLst>
              </a:tr>
              <a:tr h="223726"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Amount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$4-25k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$10k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232308"/>
                  </a:ext>
                </a:extLst>
              </a:tr>
              <a:tr h="223726"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Concept Deadline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9/17/25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10/13/25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361986"/>
                  </a:ext>
                </a:extLst>
              </a:tr>
              <a:tr h="329939"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Final Proposal Due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10/14/25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12/19/25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4187588"/>
                  </a:ext>
                </a:extLst>
              </a:tr>
            </a:tbl>
          </a:graphicData>
        </a:graphic>
      </p:graphicFrame>
      <p:pic>
        <p:nvPicPr>
          <p:cNvPr id="5" name="Picture 4" descr="The Clinical Teacher logo">
            <a:extLst>
              <a:ext uri="{FF2B5EF4-FFF2-40B4-BE49-F238E27FC236}">
                <a16:creationId xmlns:a16="http://schemas.microsoft.com/office/drawing/2014/main" id="{135FC424-3DD7-AE45-D2B6-CD943F9A9A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5213" y="3985832"/>
            <a:ext cx="3660155" cy="115632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A3C1CF2-C8ED-DA4A-19BB-E3D06A9A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994172"/>
            <a:ext cx="7886700" cy="9941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Innovations and PIPE Funding</a:t>
            </a:r>
          </a:p>
        </p:txBody>
      </p:sp>
    </p:spTree>
    <p:extLst>
      <p:ext uri="{BB962C8B-B14F-4D97-AF65-F5344CB8AC3E}">
        <p14:creationId xmlns:p14="http://schemas.microsoft.com/office/powerpoint/2010/main" val="2091917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03AA2-0A49-D050-AA3C-30D11749F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 descr="UCSF Center for Faculty Educators">
            <a:extLst>
              <a:ext uri="{FF2B5EF4-FFF2-40B4-BE49-F238E27FC236}">
                <a16:creationId xmlns:a16="http://schemas.microsoft.com/office/drawing/2014/main" id="{76C6D700-D1E7-3596-1A69-7CA9414AC5A1}"/>
              </a:ext>
            </a:extLst>
          </p:cNvPr>
          <p:cNvSpPr/>
          <p:nvPr/>
        </p:nvSpPr>
        <p:spPr>
          <a:xfrm>
            <a:off x="-794" y="1274233"/>
            <a:ext cx="5943600" cy="785316"/>
          </a:xfrm>
          <a:prstGeom prst="rect">
            <a:avLst/>
          </a:prstGeom>
          <a:solidFill>
            <a:srgbClr val="0520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E1A48E-A0C3-36C5-7CDB-77390A987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45398" y="551711"/>
            <a:ext cx="3200400" cy="723900"/>
          </a:xfrm>
          <a:prstGeom prst="rect">
            <a:avLst/>
          </a:prstGeom>
          <a:solidFill>
            <a:srgbClr val="F26D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4A2BB7-96B0-B33C-86DC-FAC8B816A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400050"/>
            <a:ext cx="3962400" cy="571500"/>
          </a:xfrm>
        </p:spPr>
        <p:txBody>
          <a:bodyPr>
            <a:noAutofit/>
          </a:bodyPr>
          <a:lstStyle/>
          <a:p>
            <a:pPr algn="l"/>
            <a:r>
              <a:rPr lang="en-US" sz="3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do I gain skills &amp; expertise?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40384-972F-CA6E-4968-DBC732097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95450"/>
            <a:ext cx="4610100" cy="3640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50">
                <a:solidFill>
                  <a:schemeClr val="bg1"/>
                </a:solidFill>
              </a:rPr>
              <a:t>UCSF Center for Faculty Educators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34EC49D-5271-C5D8-7F75-7E7DD55EA58F}"/>
              </a:ext>
            </a:extLst>
          </p:cNvPr>
          <p:cNvSpPr txBox="1">
            <a:spLocks/>
          </p:cNvSpPr>
          <p:nvPr/>
        </p:nvSpPr>
        <p:spPr>
          <a:xfrm>
            <a:off x="6248400" y="937419"/>
            <a:ext cx="2743200" cy="529431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50"/>
              <a:t>External Opportunities</a:t>
            </a:r>
          </a:p>
          <a:p>
            <a:pPr marL="0" indent="0">
              <a:spcBef>
                <a:spcPts val="500"/>
              </a:spcBef>
              <a:buNone/>
            </a:pPr>
            <a:endParaRPr lang="en-US" sz="11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648D87-FD74-7851-43B1-7E1C94FE0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32780" y="552450"/>
            <a:ext cx="214502" cy="207118"/>
          </a:xfrm>
          <a:prstGeom prst="rect">
            <a:avLst/>
          </a:prstGeom>
          <a:solidFill>
            <a:srgbClr val="5063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EE5B23-3D40-D1AE-99F3-42DBDC2B61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72100" y="-6475"/>
            <a:ext cx="571501" cy="558925"/>
          </a:xfrm>
          <a:prstGeom prst="rect">
            <a:avLst/>
          </a:prstGeom>
          <a:solidFill>
            <a:srgbClr val="6C62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FCA38C9-6291-E321-319B-8DF0255AB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32039" y="-108"/>
            <a:ext cx="214502" cy="207118"/>
          </a:xfrm>
          <a:prstGeom prst="rect">
            <a:avLst/>
          </a:prstGeom>
          <a:solidFill>
            <a:srgbClr val="5063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5806D4-A560-1F23-A062-6F8138533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9200" y="547908"/>
            <a:ext cx="346710" cy="356968"/>
          </a:xfrm>
          <a:prstGeom prst="rect">
            <a:avLst/>
          </a:prstGeom>
          <a:solidFill>
            <a:srgbClr val="84C2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1BE51D2-60C3-BD27-077C-935321B6D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8280" y="880110"/>
            <a:ext cx="194310" cy="190500"/>
          </a:xfrm>
          <a:prstGeom prst="rect">
            <a:avLst/>
          </a:prstGeom>
          <a:solidFill>
            <a:srgbClr val="C428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415D7DE-E016-C1CD-C366-0E403678C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068628"/>
            <a:ext cx="214502" cy="207118"/>
          </a:xfrm>
          <a:prstGeom prst="rect">
            <a:avLst/>
          </a:prstGeom>
          <a:solidFill>
            <a:srgbClr val="5063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DF66F48-5CD9-455C-7E8A-BA2C0602D4E8}"/>
              </a:ext>
            </a:extLst>
          </p:cNvPr>
          <p:cNvSpPr txBox="1">
            <a:spLocks/>
          </p:cNvSpPr>
          <p:nvPr/>
        </p:nvSpPr>
        <p:spPr>
          <a:xfrm>
            <a:off x="495300" y="2263172"/>
            <a:ext cx="4697231" cy="2251679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600" b="1"/>
              <a:t>Online Resources</a:t>
            </a:r>
          </a:p>
          <a:p>
            <a:pPr lvl="0"/>
            <a:r>
              <a:rPr lang="en-US" sz="1600" b="1"/>
              <a:t>Teaching Scholars Program</a:t>
            </a:r>
            <a:endParaRPr lang="en-US" sz="1600"/>
          </a:p>
          <a:p>
            <a:pPr lvl="0"/>
            <a:r>
              <a:rPr lang="en-US" sz="1600" b="1"/>
              <a:t>Teaching Observation Program (TOP)</a:t>
            </a:r>
          </a:p>
          <a:p>
            <a:pPr lvl="0"/>
            <a:r>
              <a:rPr lang="en-US" sz="1600" b="1"/>
              <a:t>Interprofessional Teaching Observation Program (</a:t>
            </a:r>
            <a:r>
              <a:rPr lang="en-US" sz="1600" b="1" err="1"/>
              <a:t>iTOP</a:t>
            </a:r>
            <a:r>
              <a:rPr lang="en-US" sz="1600" b="1"/>
              <a:t>)</a:t>
            </a:r>
          </a:p>
          <a:p>
            <a:pPr lvl="0"/>
            <a:r>
              <a:rPr lang="en-US" sz="1600" b="1"/>
              <a:t>Med Ed Grand Rounds</a:t>
            </a:r>
          </a:p>
          <a:p>
            <a:pPr lvl="0"/>
            <a:r>
              <a:rPr lang="en-US" sz="1600" b="1"/>
              <a:t>WIPs &amp; Community:</a:t>
            </a:r>
            <a:r>
              <a:rPr lang="en-US" sz="1600"/>
              <a:t> ESCape &amp; Med Ed Journal Club; EJE</a:t>
            </a:r>
            <a:endParaRPr lang="en-US" sz="1600" b="1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2BAC5094-DE9C-D9D0-56D4-4E239ED7E974}"/>
              </a:ext>
            </a:extLst>
          </p:cNvPr>
          <p:cNvSpPr txBox="1">
            <a:spLocks/>
          </p:cNvSpPr>
          <p:nvPr/>
        </p:nvSpPr>
        <p:spPr>
          <a:xfrm>
            <a:off x="6438900" y="1409332"/>
            <a:ext cx="2286000" cy="2251679"/>
          </a:xfrm>
          <a:prstGeom prst="rect">
            <a:avLst/>
          </a:prstGeom>
        </p:spPr>
        <p:txBody>
          <a:bodyPr vert="horz" lIns="45720" tIns="22860" rIns="45720" bIns="228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/>
              <a:t>National &amp; Regional Conferences</a:t>
            </a:r>
          </a:p>
          <a:p>
            <a:r>
              <a:rPr lang="en-US" sz="1200"/>
              <a:t>WGEA</a:t>
            </a:r>
          </a:p>
          <a:p>
            <a:r>
              <a:rPr lang="en-US" sz="1200"/>
              <a:t>AAMC</a:t>
            </a:r>
          </a:p>
          <a:p>
            <a:r>
              <a:rPr lang="en-US" sz="1200"/>
              <a:t>Specialty/Profession-based (many w/ education tracks) </a:t>
            </a:r>
          </a:p>
          <a:p>
            <a:r>
              <a:rPr lang="en-US" sz="1200"/>
              <a:t>National Organization of Nurse Practitioner Faculties (NONPF)</a:t>
            </a:r>
          </a:p>
          <a:p>
            <a:r>
              <a:rPr lang="en-US" sz="1200"/>
              <a:t>National Center for Interprofessional Practice and Education (Nexus Summit), </a:t>
            </a:r>
          </a:p>
          <a:p>
            <a:r>
              <a:rPr lang="en-US" sz="1200"/>
              <a:t>American Association of Colleges of Pharmacy (AACP) Meeting</a:t>
            </a:r>
          </a:p>
        </p:txBody>
      </p:sp>
      <p:grpSp>
        <p:nvGrpSpPr>
          <p:cNvPr id="43" name="Group 42" descr="QR code">
            <a:extLst>
              <a:ext uri="{FF2B5EF4-FFF2-40B4-BE49-F238E27FC236}">
                <a16:creationId xmlns:a16="http://schemas.microsoft.com/office/drawing/2014/main" id="{5F5FB60C-8934-FEC0-86DE-112AB1EC51A6}"/>
              </a:ext>
            </a:extLst>
          </p:cNvPr>
          <p:cNvGrpSpPr/>
          <p:nvPr/>
        </p:nvGrpSpPr>
        <p:grpSpPr>
          <a:xfrm>
            <a:off x="5105400" y="4171950"/>
            <a:ext cx="838200" cy="835082"/>
            <a:chOff x="10210800" y="8343900"/>
            <a:chExt cx="1676400" cy="1670163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D39F72A-8B01-74CD-A000-83093D035960}"/>
                </a:ext>
              </a:extLst>
            </p:cNvPr>
            <p:cNvSpPr/>
            <p:nvPr/>
          </p:nvSpPr>
          <p:spPr>
            <a:xfrm>
              <a:off x="10210800" y="8343900"/>
              <a:ext cx="1676400" cy="1670163"/>
            </a:xfrm>
            <a:prstGeom prst="rect">
              <a:avLst/>
            </a:prstGeom>
            <a:solidFill>
              <a:srgbClr val="0520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pic>
          <p:nvPicPr>
            <p:cNvPr id="40" name="Picture 39" descr="A qr code with a black background">
              <a:extLst>
                <a:ext uri="{FF2B5EF4-FFF2-40B4-BE49-F238E27FC236}">
                  <a16:creationId xmlns:a16="http://schemas.microsoft.com/office/drawing/2014/main" id="{384FCFA6-02C3-3EE7-3695-79E362679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39"/>
            <a:stretch/>
          </p:blipFill>
          <p:spPr>
            <a:xfrm>
              <a:off x="10385061" y="8512889"/>
              <a:ext cx="1349739" cy="1355011"/>
            </a:xfrm>
            <a:prstGeom prst="rect">
              <a:avLst/>
            </a:prstGeom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89037EB-B7CB-6C2F-C544-1756F81FDE2D}"/>
              </a:ext>
            </a:extLst>
          </p:cNvPr>
          <p:cNvSpPr txBox="1"/>
          <p:nvPr/>
        </p:nvSpPr>
        <p:spPr>
          <a:xfrm>
            <a:off x="2247900" y="4887247"/>
            <a:ext cx="28227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 tiny.ucsf.edu/</a:t>
            </a:r>
            <a:r>
              <a:rPr lang="en-US" sz="8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CtrFacEd</a:t>
            </a:r>
            <a:r>
              <a:rPr lang="en-US"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learn more</a:t>
            </a:r>
          </a:p>
        </p:txBody>
      </p:sp>
    </p:spTree>
    <p:extLst>
      <p:ext uri="{BB962C8B-B14F-4D97-AF65-F5344CB8AC3E}">
        <p14:creationId xmlns:p14="http://schemas.microsoft.com/office/powerpoint/2010/main" val="173722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CFE3’s with image of one of the videos"/>
          <p:cNvGrpSpPr/>
          <p:nvPr/>
        </p:nvGrpSpPr>
        <p:grpSpPr>
          <a:xfrm>
            <a:off x="3985395" y="84690"/>
            <a:ext cx="5042280" cy="1098656"/>
            <a:chOff x="0" y="0"/>
            <a:chExt cx="3274879" cy="7355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74879" cy="735568"/>
            </a:xfrm>
            <a:custGeom>
              <a:avLst/>
              <a:gdLst/>
              <a:ahLst/>
              <a:cxnLst/>
              <a:rect l="l" t="t" r="r" b="b"/>
              <a:pathLst>
                <a:path w="3274879" h="735568">
                  <a:moveTo>
                    <a:pt x="11871" y="0"/>
                  </a:moveTo>
                  <a:lnTo>
                    <a:pt x="3263008" y="0"/>
                  </a:lnTo>
                  <a:cubicBezTo>
                    <a:pt x="3266156" y="0"/>
                    <a:pt x="3269176" y="1251"/>
                    <a:pt x="3271402" y="3477"/>
                  </a:cubicBezTo>
                  <a:cubicBezTo>
                    <a:pt x="3273628" y="5703"/>
                    <a:pt x="3274879" y="8722"/>
                    <a:pt x="3274879" y="11871"/>
                  </a:cubicBezTo>
                  <a:lnTo>
                    <a:pt x="3274879" y="723697"/>
                  </a:lnTo>
                  <a:cubicBezTo>
                    <a:pt x="3274879" y="730253"/>
                    <a:pt x="3269564" y="735568"/>
                    <a:pt x="3263008" y="735568"/>
                  </a:cubicBezTo>
                  <a:lnTo>
                    <a:pt x="11871" y="735568"/>
                  </a:lnTo>
                  <a:cubicBezTo>
                    <a:pt x="5315" y="735568"/>
                    <a:pt x="0" y="730253"/>
                    <a:pt x="0" y="723697"/>
                  </a:cubicBezTo>
                  <a:lnTo>
                    <a:pt x="0" y="11871"/>
                  </a:lnTo>
                  <a:cubicBezTo>
                    <a:pt x="0" y="5315"/>
                    <a:pt x="5315" y="0"/>
                    <a:pt x="11871" y="0"/>
                  </a:cubicBezTo>
                  <a:close/>
                </a:path>
              </a:pathLst>
            </a:custGeom>
            <a:solidFill>
              <a:srgbClr val="E2F4FC"/>
            </a:solidFill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85725"/>
              <a:ext cx="3274879" cy="64984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963"/>
                </a:lnSpc>
              </a:pPr>
              <a:endParaRPr sz="900"/>
            </a:p>
          </p:txBody>
        </p:sp>
      </p:grpSp>
      <p:grpSp>
        <p:nvGrpSpPr>
          <p:cNvPr id="5" name="Group 5" descr="Teach for UCSF Certificates with image of teaching"/>
          <p:cNvGrpSpPr/>
          <p:nvPr/>
        </p:nvGrpSpPr>
        <p:grpSpPr>
          <a:xfrm>
            <a:off x="3985395" y="3778047"/>
            <a:ext cx="5042278" cy="1226699"/>
            <a:chOff x="0" y="0"/>
            <a:chExt cx="3274879" cy="8212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74879" cy="821295"/>
            </a:xfrm>
            <a:custGeom>
              <a:avLst/>
              <a:gdLst/>
              <a:ahLst/>
              <a:cxnLst/>
              <a:rect l="l" t="t" r="r" b="b"/>
              <a:pathLst>
                <a:path w="3274879" h="821295">
                  <a:moveTo>
                    <a:pt x="11871" y="0"/>
                  </a:moveTo>
                  <a:lnTo>
                    <a:pt x="3263008" y="0"/>
                  </a:lnTo>
                  <a:cubicBezTo>
                    <a:pt x="3266156" y="0"/>
                    <a:pt x="3269176" y="1251"/>
                    <a:pt x="3271402" y="3477"/>
                  </a:cubicBezTo>
                  <a:cubicBezTo>
                    <a:pt x="3273628" y="5703"/>
                    <a:pt x="3274879" y="8722"/>
                    <a:pt x="3274879" y="11871"/>
                  </a:cubicBezTo>
                  <a:lnTo>
                    <a:pt x="3274879" y="809424"/>
                  </a:lnTo>
                  <a:cubicBezTo>
                    <a:pt x="3274879" y="815980"/>
                    <a:pt x="3269564" y="821295"/>
                    <a:pt x="3263008" y="821295"/>
                  </a:cubicBezTo>
                  <a:lnTo>
                    <a:pt x="11871" y="821295"/>
                  </a:lnTo>
                  <a:cubicBezTo>
                    <a:pt x="5315" y="821295"/>
                    <a:pt x="0" y="815980"/>
                    <a:pt x="0" y="809424"/>
                  </a:cubicBezTo>
                  <a:lnTo>
                    <a:pt x="0" y="11871"/>
                  </a:lnTo>
                  <a:cubicBezTo>
                    <a:pt x="0" y="5315"/>
                    <a:pt x="5315" y="0"/>
                    <a:pt x="11871" y="0"/>
                  </a:cubicBezTo>
                  <a:close/>
                </a:path>
              </a:pathLst>
            </a:custGeom>
            <a:solidFill>
              <a:srgbClr val="E2F4FC"/>
            </a:solidFill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5725"/>
              <a:ext cx="3274879" cy="73557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963"/>
                </a:lnSpc>
              </a:pPr>
              <a:endParaRPr sz="900"/>
            </a:p>
          </p:txBody>
        </p:sp>
      </p:grpSp>
      <p:grpSp>
        <p:nvGrpSpPr>
          <p:cNvPr id="8" name="Group 8" descr="Core Teaching Skills Workshops with image of a zoom screen"/>
          <p:cNvGrpSpPr/>
          <p:nvPr/>
        </p:nvGrpSpPr>
        <p:grpSpPr>
          <a:xfrm>
            <a:off x="3985396" y="1281103"/>
            <a:ext cx="5042279" cy="1161565"/>
            <a:chOff x="0" y="0"/>
            <a:chExt cx="3274879" cy="7776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74879" cy="777686"/>
            </a:xfrm>
            <a:custGeom>
              <a:avLst/>
              <a:gdLst/>
              <a:ahLst/>
              <a:cxnLst/>
              <a:rect l="l" t="t" r="r" b="b"/>
              <a:pathLst>
                <a:path w="3274879" h="777686">
                  <a:moveTo>
                    <a:pt x="11871" y="0"/>
                  </a:moveTo>
                  <a:lnTo>
                    <a:pt x="3263008" y="0"/>
                  </a:lnTo>
                  <a:cubicBezTo>
                    <a:pt x="3266156" y="0"/>
                    <a:pt x="3269176" y="1251"/>
                    <a:pt x="3271402" y="3477"/>
                  </a:cubicBezTo>
                  <a:cubicBezTo>
                    <a:pt x="3273628" y="5703"/>
                    <a:pt x="3274879" y="8722"/>
                    <a:pt x="3274879" y="11871"/>
                  </a:cubicBezTo>
                  <a:lnTo>
                    <a:pt x="3274879" y="765816"/>
                  </a:lnTo>
                  <a:cubicBezTo>
                    <a:pt x="3274879" y="772372"/>
                    <a:pt x="3269564" y="777686"/>
                    <a:pt x="3263008" y="777686"/>
                  </a:cubicBezTo>
                  <a:lnTo>
                    <a:pt x="11871" y="777686"/>
                  </a:lnTo>
                  <a:cubicBezTo>
                    <a:pt x="8722" y="777686"/>
                    <a:pt x="5703" y="776436"/>
                    <a:pt x="3477" y="774210"/>
                  </a:cubicBezTo>
                  <a:cubicBezTo>
                    <a:pt x="1251" y="771983"/>
                    <a:pt x="0" y="768964"/>
                    <a:pt x="0" y="765816"/>
                  </a:cubicBezTo>
                  <a:lnTo>
                    <a:pt x="0" y="11871"/>
                  </a:lnTo>
                  <a:cubicBezTo>
                    <a:pt x="0" y="5315"/>
                    <a:pt x="5315" y="0"/>
                    <a:pt x="11871" y="0"/>
                  </a:cubicBezTo>
                  <a:close/>
                </a:path>
              </a:pathLst>
            </a:custGeom>
            <a:solidFill>
              <a:srgbClr val="E2F4FC"/>
            </a:solidFill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85725"/>
              <a:ext cx="3274879" cy="691962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963"/>
                </a:lnSpc>
              </a:pPr>
              <a:endParaRPr sz="900"/>
            </a:p>
          </p:txBody>
        </p:sp>
      </p:grpSp>
      <p:sp>
        <p:nvSpPr>
          <p:cNvPr id="12" name="Freeform 12" descr="Photo of a group session. People are seated working at laptops, and also engaged in conversation with each other. A woman with brown and blonde-streaked hair wearing a name tag stands and smiles, body angled towards a seated, dark-haired woman who seems to be speaking to her. Another woman on the left, also with dark hair and olive skin, listens."/>
          <p:cNvSpPr/>
          <p:nvPr/>
        </p:nvSpPr>
        <p:spPr>
          <a:xfrm>
            <a:off x="4104416" y="3881338"/>
            <a:ext cx="1667382" cy="1020103"/>
          </a:xfrm>
          <a:custGeom>
            <a:avLst/>
            <a:gdLst/>
            <a:ahLst/>
            <a:cxnLst/>
            <a:rect l="l" t="t" r="r" b="b"/>
            <a:pathLst>
              <a:path w="3334763" h="2040205">
                <a:moveTo>
                  <a:pt x="0" y="0"/>
                </a:moveTo>
                <a:lnTo>
                  <a:pt x="3334763" y="0"/>
                </a:lnTo>
                <a:lnTo>
                  <a:pt x="3334763" y="2040205"/>
                </a:lnTo>
                <a:lnTo>
                  <a:pt x="0" y="20402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987" r="-10061" b="-11945"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13" name="Freeform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78150" y="1403883"/>
            <a:ext cx="1638581" cy="921702"/>
          </a:xfrm>
          <a:custGeom>
            <a:avLst/>
            <a:gdLst/>
            <a:ahLst/>
            <a:cxnLst/>
            <a:rect l="l" t="t" r="r" b="b"/>
            <a:pathLst>
              <a:path w="3277161" h="1843403">
                <a:moveTo>
                  <a:pt x="0" y="0"/>
                </a:moveTo>
                <a:lnTo>
                  <a:pt x="3277161" y="0"/>
                </a:lnTo>
                <a:lnTo>
                  <a:pt x="3277161" y="1843404"/>
                </a:lnTo>
                <a:lnTo>
                  <a:pt x="0" y="18434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grpSp>
        <p:nvGrpSpPr>
          <p:cNvPr id="14" name="Group 14" descr="Educator Clinics with image of a learning group"/>
          <p:cNvGrpSpPr/>
          <p:nvPr/>
        </p:nvGrpSpPr>
        <p:grpSpPr>
          <a:xfrm>
            <a:off x="3985395" y="2540425"/>
            <a:ext cx="5042279" cy="1139864"/>
            <a:chOff x="0" y="0"/>
            <a:chExt cx="3274879" cy="76315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274879" cy="763158"/>
            </a:xfrm>
            <a:custGeom>
              <a:avLst/>
              <a:gdLst/>
              <a:ahLst/>
              <a:cxnLst/>
              <a:rect l="l" t="t" r="r" b="b"/>
              <a:pathLst>
                <a:path w="3274879" h="763158">
                  <a:moveTo>
                    <a:pt x="11871" y="0"/>
                  </a:moveTo>
                  <a:lnTo>
                    <a:pt x="3263008" y="0"/>
                  </a:lnTo>
                  <a:cubicBezTo>
                    <a:pt x="3266156" y="0"/>
                    <a:pt x="3269176" y="1251"/>
                    <a:pt x="3271402" y="3477"/>
                  </a:cubicBezTo>
                  <a:cubicBezTo>
                    <a:pt x="3273628" y="5703"/>
                    <a:pt x="3274879" y="8722"/>
                    <a:pt x="3274879" y="11871"/>
                  </a:cubicBezTo>
                  <a:lnTo>
                    <a:pt x="3274879" y="751287"/>
                  </a:lnTo>
                  <a:cubicBezTo>
                    <a:pt x="3274879" y="757843"/>
                    <a:pt x="3269564" y="763158"/>
                    <a:pt x="3263008" y="763158"/>
                  </a:cubicBezTo>
                  <a:lnTo>
                    <a:pt x="11871" y="763158"/>
                  </a:lnTo>
                  <a:cubicBezTo>
                    <a:pt x="8722" y="763158"/>
                    <a:pt x="5703" y="761907"/>
                    <a:pt x="3477" y="759681"/>
                  </a:cubicBezTo>
                  <a:cubicBezTo>
                    <a:pt x="1251" y="757455"/>
                    <a:pt x="0" y="754435"/>
                    <a:pt x="0" y="751287"/>
                  </a:cubicBezTo>
                  <a:lnTo>
                    <a:pt x="0" y="11871"/>
                  </a:lnTo>
                  <a:cubicBezTo>
                    <a:pt x="0" y="5315"/>
                    <a:pt x="5315" y="0"/>
                    <a:pt x="11871" y="0"/>
                  </a:cubicBezTo>
                  <a:close/>
                </a:path>
              </a:pathLst>
            </a:custGeom>
            <a:solidFill>
              <a:srgbClr val="E2F4FC"/>
            </a:solidFill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85725"/>
              <a:ext cx="3274879" cy="67743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963"/>
                </a:lnSpc>
              </a:pPr>
              <a:endParaRPr sz="900"/>
            </a:p>
          </p:txBody>
        </p:sp>
      </p:grpSp>
      <p:grpSp>
        <p:nvGrpSpPr>
          <p:cNvPr id="17" name="Group 17" descr="CFE logo: CFE Faculty Development learning about learning"/>
          <p:cNvGrpSpPr/>
          <p:nvPr/>
        </p:nvGrpSpPr>
        <p:grpSpPr>
          <a:xfrm>
            <a:off x="116325" y="84690"/>
            <a:ext cx="3716671" cy="4920056"/>
            <a:chOff x="0" y="0"/>
            <a:chExt cx="1957752" cy="259163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957752" cy="2591634"/>
            </a:xfrm>
            <a:custGeom>
              <a:avLst/>
              <a:gdLst/>
              <a:ahLst/>
              <a:cxnLst/>
              <a:rect l="l" t="t" r="r" b="b"/>
              <a:pathLst>
                <a:path w="1957752" h="2591634">
                  <a:moveTo>
                    <a:pt x="18747" y="0"/>
                  </a:moveTo>
                  <a:lnTo>
                    <a:pt x="1939005" y="0"/>
                  </a:lnTo>
                  <a:cubicBezTo>
                    <a:pt x="1949359" y="0"/>
                    <a:pt x="1957752" y="8393"/>
                    <a:pt x="1957752" y="18747"/>
                  </a:cubicBezTo>
                  <a:lnTo>
                    <a:pt x="1957752" y="2572887"/>
                  </a:lnTo>
                  <a:cubicBezTo>
                    <a:pt x="1957752" y="2577859"/>
                    <a:pt x="1955777" y="2582628"/>
                    <a:pt x="1952261" y="2586144"/>
                  </a:cubicBezTo>
                  <a:cubicBezTo>
                    <a:pt x="1948746" y="2589659"/>
                    <a:pt x="1943977" y="2591634"/>
                    <a:pt x="1939005" y="2591634"/>
                  </a:cubicBezTo>
                  <a:lnTo>
                    <a:pt x="18747" y="2591634"/>
                  </a:lnTo>
                  <a:cubicBezTo>
                    <a:pt x="8393" y="2591634"/>
                    <a:pt x="0" y="2583241"/>
                    <a:pt x="0" y="2572887"/>
                  </a:cubicBezTo>
                  <a:lnTo>
                    <a:pt x="0" y="18747"/>
                  </a:lnTo>
                  <a:cubicBezTo>
                    <a:pt x="0" y="8393"/>
                    <a:pt x="8393" y="0"/>
                    <a:pt x="1874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85725"/>
              <a:ext cx="1957752" cy="250590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963"/>
                </a:lnSpc>
              </a:pPr>
              <a:endParaRPr sz="900"/>
            </a:p>
          </p:txBody>
        </p:sp>
      </p:grpSp>
      <p:sp>
        <p:nvSpPr>
          <p:cNvPr id="20" name="Freeform 20" descr="CFE logo"/>
          <p:cNvSpPr/>
          <p:nvPr/>
        </p:nvSpPr>
        <p:spPr>
          <a:xfrm>
            <a:off x="219550" y="247650"/>
            <a:ext cx="3496997" cy="1431305"/>
          </a:xfrm>
          <a:custGeom>
            <a:avLst/>
            <a:gdLst/>
            <a:ahLst/>
            <a:cxnLst/>
            <a:rect l="l" t="t" r="r" b="b"/>
            <a:pathLst>
              <a:path w="5538475" h="2266872">
                <a:moveTo>
                  <a:pt x="0" y="0"/>
                </a:moveTo>
                <a:lnTo>
                  <a:pt x="5538475" y="0"/>
                </a:lnTo>
                <a:lnTo>
                  <a:pt x="5538475" y="2266872"/>
                </a:lnTo>
                <a:lnTo>
                  <a:pt x="0" y="2266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21" name="Freeform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61151" y="2571750"/>
            <a:ext cx="1472580" cy="1040010"/>
          </a:xfrm>
          <a:custGeom>
            <a:avLst/>
            <a:gdLst/>
            <a:ahLst/>
            <a:cxnLst/>
            <a:rect l="l" t="t" r="r" b="b"/>
            <a:pathLst>
              <a:path w="2945160" h="2080019">
                <a:moveTo>
                  <a:pt x="0" y="0"/>
                </a:moveTo>
                <a:lnTo>
                  <a:pt x="2945159" y="0"/>
                </a:lnTo>
                <a:lnTo>
                  <a:pt x="2945159" y="2080019"/>
                </a:lnTo>
                <a:lnTo>
                  <a:pt x="0" y="20800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23" name="TextBox 23"/>
          <p:cNvSpPr txBox="1"/>
          <p:nvPr/>
        </p:nvSpPr>
        <p:spPr>
          <a:xfrm>
            <a:off x="306519" y="1795927"/>
            <a:ext cx="3563870" cy="15182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1700" kern="1500">
                <a:latin typeface="Open Sans"/>
              </a:rPr>
              <a:t>From 3-minute videos to core teaching skill workshops and certificate programs, there are resources to help you meet your goals &amp; fit your schedule. </a:t>
            </a:r>
            <a:endParaRPr lang="en-US" sz="1700" kern="1500">
              <a:solidFill>
                <a:srgbClr val="052049"/>
              </a:solidFill>
              <a:latin typeface="Open Sans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5924493" y="182951"/>
            <a:ext cx="1090017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29"/>
              </a:lnSpc>
              <a:spcBef>
                <a:spcPct val="0"/>
              </a:spcBef>
            </a:pPr>
            <a:r>
              <a:rPr lang="en-US" sz="1618" spc="-44">
                <a:solidFill>
                  <a:srgbClr val="052049"/>
                </a:solidFill>
                <a:latin typeface="Open Sans Ultra-Bold"/>
              </a:rPr>
              <a:t>CFE3's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924493" y="414729"/>
            <a:ext cx="2851091" cy="398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10"/>
              </a:lnSpc>
              <a:spcBef>
                <a:spcPct val="0"/>
              </a:spcBef>
            </a:pPr>
            <a:r>
              <a:rPr lang="en-US" sz="1200">
                <a:solidFill>
                  <a:srgbClr val="052049"/>
                </a:solidFill>
                <a:latin typeface="Open Sans"/>
              </a:rPr>
              <a:t>3-minute videos introducing concepts and skills.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59239" y="4076956"/>
            <a:ext cx="2048726" cy="2363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95"/>
              </a:lnSpc>
            </a:pPr>
            <a:r>
              <a:rPr lang="en-US" sz="2200" spc="-4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0"/>
              </a:rPr>
              <a:t>tiny.ucsf.edu/fd</a:t>
            </a:r>
            <a:endParaRPr lang="en-US" sz="2200" spc="-4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5924493" y="1400872"/>
            <a:ext cx="2851091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29"/>
              </a:lnSpc>
              <a:spcBef>
                <a:spcPct val="0"/>
              </a:spcBef>
            </a:pPr>
            <a:r>
              <a:rPr lang="en-US" sz="1618" spc="-44">
                <a:solidFill>
                  <a:srgbClr val="052049"/>
                </a:solidFill>
                <a:latin typeface="Open Sans Ultra-Bold"/>
              </a:rPr>
              <a:t>Core Teaching Skills Workshops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924242" y="1654116"/>
            <a:ext cx="2851091" cy="421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52049"/>
                </a:solidFill>
                <a:latin typeface="Open Sans"/>
              </a:rPr>
              <a:t>1-hour Zoom sessions to develop basic skills in a variety of areas.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924493" y="3888770"/>
            <a:ext cx="2789302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29"/>
              </a:lnSpc>
              <a:spcBef>
                <a:spcPct val="0"/>
              </a:spcBef>
            </a:pPr>
            <a:r>
              <a:rPr lang="en-US" sz="1618" b="1" spc="-44">
                <a:solidFill>
                  <a:srgbClr val="052049"/>
                </a:solidFill>
                <a:latin typeface="Open Sans Bold"/>
              </a:rPr>
              <a:t>Teach for UCSF Certificates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924493" y="4118372"/>
            <a:ext cx="2789302" cy="604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10"/>
              </a:lnSpc>
              <a:spcBef>
                <a:spcPct val="0"/>
              </a:spcBef>
            </a:pPr>
            <a:r>
              <a:rPr lang="en-US" sz="1200">
                <a:solidFill>
                  <a:srgbClr val="052049"/>
                </a:solidFill>
                <a:latin typeface="Open Sans"/>
              </a:rPr>
              <a:t>Day-long in-person sessions to develop in-depth understanding and essential skills as health professional educators.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924493" y="2667212"/>
            <a:ext cx="2851091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29"/>
              </a:lnSpc>
              <a:spcBef>
                <a:spcPct val="0"/>
              </a:spcBef>
            </a:pPr>
            <a:r>
              <a:rPr lang="en-US" sz="1618" spc="-44">
                <a:solidFill>
                  <a:srgbClr val="052049"/>
                </a:solidFill>
                <a:latin typeface="Open Sans Ultra-Bold"/>
              </a:rPr>
              <a:t>Educator Clinics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924243" y="2903633"/>
            <a:ext cx="2851091" cy="398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10"/>
              </a:lnSpc>
              <a:spcBef>
                <a:spcPct val="0"/>
              </a:spcBef>
            </a:pPr>
            <a:r>
              <a:rPr lang="en-US" sz="1200">
                <a:solidFill>
                  <a:srgbClr val="052049"/>
                </a:solidFill>
                <a:latin typeface="Open Sans"/>
              </a:rPr>
              <a:t>3-4 hour in-person or Zoom sessions to further enhance skills in select areas. </a:t>
            </a:r>
          </a:p>
        </p:txBody>
      </p:sp>
      <p:sp>
        <p:nvSpPr>
          <p:cNvPr id="33" name="Freeform 22" descr="QR code directs to tiny URL that follows">
            <a:extLst>
              <a:ext uri="{FF2B5EF4-FFF2-40B4-BE49-F238E27FC236}">
                <a16:creationId xmlns:a16="http://schemas.microsoft.com/office/drawing/2014/main" id="{9DB42FFB-661E-89AF-7FF8-E2FC7D1E0B3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71500" y="3752927"/>
            <a:ext cx="733098" cy="730890"/>
          </a:xfrm>
          <a:custGeom>
            <a:avLst/>
            <a:gdLst/>
            <a:ahLst/>
            <a:cxnLst/>
            <a:rect l="l" t="t" r="r" b="b"/>
            <a:pathLst>
              <a:path w="1834040" h="1828516">
                <a:moveTo>
                  <a:pt x="0" y="0"/>
                </a:moveTo>
                <a:lnTo>
                  <a:pt x="1834040" y="0"/>
                </a:lnTo>
                <a:lnTo>
                  <a:pt x="1834040" y="1828515"/>
                </a:lnTo>
                <a:lnTo>
                  <a:pt x="0" y="182851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5702"/>
            </a:stretch>
          </a:blipFill>
        </p:spPr>
        <p:txBody>
          <a:bodyPr/>
          <a:lstStyle/>
          <a:p>
            <a:endParaRPr lang="en-US" sz="900"/>
          </a:p>
        </p:txBody>
      </p:sp>
      <p:pic>
        <p:nvPicPr>
          <p:cNvPr id="34" name="Picture 33" descr="Screenshot of CFE3 video title frame: Learning about learning in 3 minutes; features a smiling Black woman with hair worn in spiral curls in a kelly green top">
            <a:extLst>
              <a:ext uri="{FF2B5EF4-FFF2-40B4-BE49-F238E27FC236}">
                <a16:creationId xmlns:a16="http://schemas.microsoft.com/office/drawing/2014/main" id="{A5633AF7-36AF-1DF4-4BE1-C980510D35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675" y="182951"/>
            <a:ext cx="1629056" cy="916344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7D95A6E5-D45B-7A28-1E78-F2CB94B588F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994172"/>
            <a:ext cx="7886700" cy="9941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CFE Learning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 descr="Teach for UCSF Certificate Days">
            <a:extLst>
              <a:ext uri="{FF2B5EF4-FFF2-40B4-BE49-F238E27FC236}">
                <a16:creationId xmlns:a16="http://schemas.microsoft.com/office/drawing/2014/main" id="{93D27334-3E0A-0019-3EB2-7535FC6241D8}"/>
              </a:ext>
            </a:extLst>
          </p:cNvPr>
          <p:cNvSpPr/>
          <p:nvPr/>
        </p:nvSpPr>
        <p:spPr>
          <a:xfrm>
            <a:off x="-794" y="1274233"/>
            <a:ext cx="5943600" cy="785316"/>
          </a:xfrm>
          <a:prstGeom prst="rect">
            <a:avLst/>
          </a:prstGeom>
          <a:solidFill>
            <a:srgbClr val="84C2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2E3577-3506-A04E-D599-48A2804C7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45398" y="551711"/>
            <a:ext cx="3200400" cy="723900"/>
          </a:xfrm>
          <a:prstGeom prst="rect">
            <a:avLst/>
          </a:prstGeom>
          <a:solidFill>
            <a:srgbClr val="6C62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03D74B-C516-CA7A-A566-4C8D90C8B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817" y="271372"/>
            <a:ext cx="4771126" cy="560717"/>
          </a:xfrm>
        </p:spPr>
        <p:txBody>
          <a:bodyPr>
            <a:noAutofit/>
          </a:bodyPr>
          <a:lstStyle/>
          <a:p>
            <a:r>
              <a:rPr lang="en-US" sz="3000" b="1">
                <a:latin typeface="Open Sans"/>
                <a:ea typeface="Open Sans"/>
                <a:cs typeface="Open Sans"/>
              </a:rPr>
              <a:t>2025-2026 CFE Offerings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401D0-C079-3ADC-6114-194714578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95450"/>
            <a:ext cx="3962400" cy="723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50"/>
              <a:t>Teach for UCSF Certificate Days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300"/>
              <a:t>most 8:30am – 4:30pm • in person only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619BFB-4012-B09F-FE71-63D871F4BD79}"/>
              </a:ext>
            </a:extLst>
          </p:cNvPr>
          <p:cNvSpPr txBox="1">
            <a:spLocks/>
          </p:cNvSpPr>
          <p:nvPr/>
        </p:nvSpPr>
        <p:spPr>
          <a:xfrm>
            <a:off x="6248400" y="926636"/>
            <a:ext cx="2770157" cy="3144328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50">
                <a:solidFill>
                  <a:schemeClr val="bg1"/>
                </a:solidFill>
              </a:rPr>
              <a:t>Core Teaching Skills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/>
              <a:t>all 12-1pm  •  Zoom</a:t>
            </a:r>
          </a:p>
          <a:p>
            <a:pPr marL="0" indent="0">
              <a:spcBef>
                <a:spcPts val="500"/>
              </a:spcBef>
              <a:buNone/>
            </a:pPr>
            <a:endParaRPr lang="en-US" sz="1100"/>
          </a:p>
          <a:p>
            <a:r>
              <a:rPr lang="en-US" sz="1200"/>
              <a:t>Microaggressions in the Learning Environment</a:t>
            </a:r>
          </a:p>
          <a:p>
            <a:pPr lvl="1"/>
            <a:r>
              <a:rPr lang="en-US" sz="1000"/>
              <a:t>Thu 9/18  •  2</a:t>
            </a:r>
            <a:r>
              <a:rPr lang="en-US" sz="1000" baseline="30000"/>
              <a:t>nd</a:t>
            </a:r>
            <a:r>
              <a:rPr lang="en-US" sz="1000"/>
              <a:t> date pending</a:t>
            </a:r>
            <a:endParaRPr lang="en-US" sz="1200"/>
          </a:p>
          <a:p>
            <a:pPr>
              <a:spcBef>
                <a:spcPts val="800"/>
              </a:spcBef>
            </a:pPr>
            <a:r>
              <a:rPr lang="en-US" sz="1200"/>
              <a:t>In-the-Moment Feedback</a:t>
            </a:r>
          </a:p>
          <a:p>
            <a:pPr lvl="1"/>
            <a:r>
              <a:rPr lang="en-US" sz="1000"/>
              <a:t>Mon 10/6, Wed 11/05 &amp; Wed 2/11</a:t>
            </a:r>
            <a:endParaRPr lang="en-US" sz="1200"/>
          </a:p>
          <a:p>
            <a:pPr>
              <a:spcBef>
                <a:spcPts val="800"/>
              </a:spcBef>
            </a:pPr>
            <a:r>
              <a:rPr lang="en-US" sz="1200"/>
              <a:t>Small Group Teaching</a:t>
            </a:r>
          </a:p>
          <a:p>
            <a:pPr lvl="1"/>
            <a:r>
              <a:rPr lang="en-US" sz="1000"/>
              <a:t>Wed 11/19 &amp; Mon 2/9</a:t>
            </a:r>
            <a:endParaRPr lang="en-US" sz="1200"/>
          </a:p>
          <a:p>
            <a:pPr>
              <a:spcBef>
                <a:spcPts val="800"/>
              </a:spcBef>
            </a:pPr>
            <a:r>
              <a:rPr lang="en-US" sz="1200"/>
              <a:t>Writing Evaluations</a:t>
            </a:r>
          </a:p>
          <a:p>
            <a:pPr lvl="1"/>
            <a:r>
              <a:rPr lang="en-US" sz="1000"/>
              <a:t>Fri 10/10, Mon 2/23 &amp; Thu 3/5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50ED416-FB85-AE64-2D5B-AA77D9971B59}"/>
              </a:ext>
            </a:extLst>
          </p:cNvPr>
          <p:cNvSpPr txBox="1">
            <a:spLocks/>
          </p:cNvSpPr>
          <p:nvPr/>
        </p:nvSpPr>
        <p:spPr>
          <a:xfrm>
            <a:off x="3352800" y="2540947"/>
            <a:ext cx="2647950" cy="1933778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1200"/>
              <a:t>Thu, Feb 6, 2026 at Mission Bay</a:t>
            </a:r>
          </a:p>
          <a:p>
            <a:pPr lvl="1"/>
            <a:r>
              <a:rPr lang="en-US" sz="1000"/>
              <a:t>Interprofessional Teaching, Part 2</a:t>
            </a:r>
          </a:p>
          <a:p>
            <a:pPr lvl="1"/>
            <a:r>
              <a:rPr lang="en-US" sz="1000"/>
              <a:t>Simulation Teaching, Part 1</a:t>
            </a:r>
          </a:p>
          <a:p>
            <a:pPr>
              <a:spcBef>
                <a:spcPts val="800"/>
              </a:spcBef>
            </a:pPr>
            <a:r>
              <a:rPr lang="en-US" sz="1200"/>
              <a:t>Tue, Apr 14, 2026 at ZSFG</a:t>
            </a:r>
          </a:p>
          <a:p>
            <a:pPr lvl="1"/>
            <a:r>
              <a:rPr lang="en-US" sz="1000"/>
              <a:t>Clinical Teaching, Part 1</a:t>
            </a:r>
          </a:p>
          <a:p>
            <a:pPr>
              <a:spcBef>
                <a:spcPts val="800"/>
              </a:spcBef>
            </a:pPr>
            <a:r>
              <a:rPr lang="en-US" sz="1200"/>
              <a:t>Tue, May 5, 2026 at ZSFG</a:t>
            </a:r>
          </a:p>
          <a:p>
            <a:pPr lvl="1"/>
            <a:r>
              <a:rPr lang="en-US" sz="1000"/>
              <a:t>Clinical Teaching, Part 2</a:t>
            </a:r>
          </a:p>
          <a:p>
            <a:pPr marL="0" indent="0">
              <a:buNone/>
            </a:pPr>
            <a:endParaRPr lang="en-US" sz="120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DC403CE-4BC9-3A2A-E80F-D7485B8CDFDC}"/>
              </a:ext>
            </a:extLst>
          </p:cNvPr>
          <p:cNvSpPr txBox="1">
            <a:spLocks/>
          </p:cNvSpPr>
          <p:nvPr/>
        </p:nvSpPr>
        <p:spPr>
          <a:xfrm>
            <a:off x="495301" y="2517236"/>
            <a:ext cx="2743200" cy="1997614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1200"/>
              <a:t>Thu, Oct 16, 2025 at Mission Bay</a:t>
            </a:r>
          </a:p>
          <a:p>
            <a:pPr lvl="1"/>
            <a:r>
              <a:rPr lang="en-US" sz="1000"/>
              <a:t>Clinical Teaching, Part 1</a:t>
            </a:r>
          </a:p>
          <a:p>
            <a:pPr lvl="1"/>
            <a:r>
              <a:rPr lang="en-US" sz="1000"/>
              <a:t>Quality Improvement &amp; Patient Safety</a:t>
            </a:r>
          </a:p>
          <a:p>
            <a:pPr>
              <a:spcBef>
                <a:spcPts val="800"/>
              </a:spcBef>
            </a:pPr>
            <a:r>
              <a:rPr lang="en-US" sz="1200"/>
              <a:t>Mon, Oct 27, 2025 at Mission Bay</a:t>
            </a:r>
          </a:p>
          <a:p>
            <a:pPr lvl="1"/>
            <a:r>
              <a:rPr lang="en-US" sz="1000"/>
              <a:t>Simulation Teaching, Part 1</a:t>
            </a:r>
          </a:p>
          <a:p>
            <a:pPr>
              <a:spcBef>
                <a:spcPts val="800"/>
              </a:spcBef>
            </a:pPr>
            <a:r>
              <a:rPr lang="en-US" sz="1200"/>
              <a:t>Thu, Nov 6, 2025 at ZSFG</a:t>
            </a:r>
          </a:p>
          <a:p>
            <a:pPr lvl="1"/>
            <a:r>
              <a:rPr lang="en-US" sz="1000"/>
              <a:t>Clinical Teaching, Part 2</a:t>
            </a:r>
          </a:p>
          <a:p>
            <a:pPr marL="0" indent="0">
              <a:buNone/>
            </a:pPr>
            <a:endParaRPr lang="en-US" sz="1200"/>
          </a:p>
        </p:txBody>
      </p:sp>
      <p:grpSp>
        <p:nvGrpSpPr>
          <p:cNvPr id="19" name="Group 18" descr="QR code">
            <a:extLst>
              <a:ext uri="{FF2B5EF4-FFF2-40B4-BE49-F238E27FC236}">
                <a16:creationId xmlns:a16="http://schemas.microsoft.com/office/drawing/2014/main" id="{74CE6F91-2BEC-5DE3-493D-82616BE3CD5B}"/>
              </a:ext>
            </a:extLst>
          </p:cNvPr>
          <p:cNvGrpSpPr/>
          <p:nvPr/>
        </p:nvGrpSpPr>
        <p:grpSpPr>
          <a:xfrm>
            <a:off x="4829677" y="4394734"/>
            <a:ext cx="737938" cy="748656"/>
            <a:chOff x="0" y="8572500"/>
            <a:chExt cx="1676400" cy="1707863"/>
          </a:xfrm>
          <a:solidFill>
            <a:srgbClr val="84C234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E82EFCD-FE2D-DB74-5007-CDCE16BB2150}"/>
                </a:ext>
              </a:extLst>
            </p:cNvPr>
            <p:cNvSpPr/>
            <p:nvPr/>
          </p:nvSpPr>
          <p:spPr>
            <a:xfrm>
              <a:off x="0" y="8572500"/>
              <a:ext cx="1676400" cy="17078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pic>
          <p:nvPicPr>
            <p:cNvPr id="12" name="Picture 11" descr="A qr code on a white background&#10;&#10;AI-generated content may be incorrect.">
              <a:extLst>
                <a:ext uri="{FF2B5EF4-FFF2-40B4-BE49-F238E27FC236}">
                  <a16:creationId xmlns:a16="http://schemas.microsoft.com/office/drawing/2014/main" id="{92FA9014-C2D8-1FD2-6751-388A0C88B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1" y="8732526"/>
              <a:ext cx="1409700" cy="1409700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C7C9FF3-B4A9-7925-9530-A360F1C90807}"/>
              </a:ext>
            </a:extLst>
          </p:cNvPr>
          <p:cNvSpPr txBox="1"/>
          <p:nvPr/>
        </p:nvSpPr>
        <p:spPr>
          <a:xfrm>
            <a:off x="1758616" y="4585970"/>
            <a:ext cx="3006090" cy="525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500"/>
              </a:spcAft>
            </a:pPr>
            <a:r>
              <a:rPr lang="en-US"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Parts 1 &amp; 2 must be taken in order but do not have to be completed during the same academic year. </a:t>
            </a:r>
          </a:p>
          <a:p>
            <a:pPr algn="r"/>
            <a:r>
              <a:rPr lang="en-US"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 tiny.ucsf.edu/teach4UCSF to register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AA9D83-84CF-F53C-A2FD-34E259A40578}"/>
              </a:ext>
            </a:extLst>
          </p:cNvPr>
          <p:cNvSpPr txBox="1"/>
          <p:nvPr/>
        </p:nvSpPr>
        <p:spPr>
          <a:xfrm>
            <a:off x="6340241" y="4775383"/>
            <a:ext cx="17030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 tiny.ucsf.edu/CTS to register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7BB40D-218E-8843-C5BD-ACE75ED4E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32780" y="552450"/>
            <a:ext cx="214502" cy="207118"/>
          </a:xfrm>
          <a:prstGeom prst="rect">
            <a:avLst/>
          </a:prstGeom>
          <a:solidFill>
            <a:srgbClr val="5063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DC9FD6F-78E8-7728-256C-D44521CBD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72100" y="-6475"/>
            <a:ext cx="571501" cy="558925"/>
          </a:xfrm>
          <a:prstGeom prst="rect">
            <a:avLst/>
          </a:prstGeom>
          <a:solidFill>
            <a:srgbClr val="F26D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AC2B346-51C8-1229-6DDD-606B5CA3B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32039" y="-108"/>
            <a:ext cx="214502" cy="207118"/>
          </a:xfrm>
          <a:prstGeom prst="rect">
            <a:avLst/>
          </a:prstGeom>
          <a:solidFill>
            <a:srgbClr val="5063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D78833A-D1A8-0731-8F0F-B29B42B45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9200" y="547908"/>
            <a:ext cx="346710" cy="356968"/>
          </a:xfrm>
          <a:prstGeom prst="rect">
            <a:avLst/>
          </a:prstGeom>
          <a:solidFill>
            <a:srgbClr val="178C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27" name="Group 26" descr="QR code">
            <a:extLst>
              <a:ext uri="{FF2B5EF4-FFF2-40B4-BE49-F238E27FC236}">
                <a16:creationId xmlns:a16="http://schemas.microsoft.com/office/drawing/2014/main" id="{0C7C44B5-F1C7-17DF-D12E-4B9D09D0CE4C}"/>
              </a:ext>
            </a:extLst>
          </p:cNvPr>
          <p:cNvGrpSpPr/>
          <p:nvPr/>
        </p:nvGrpSpPr>
        <p:grpSpPr>
          <a:xfrm>
            <a:off x="8153400" y="4261495"/>
            <a:ext cx="838200" cy="853932"/>
            <a:chOff x="16306800" y="8312437"/>
            <a:chExt cx="1676400" cy="170786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2138B50-5024-DD9A-AC51-0756A6D51598}"/>
                </a:ext>
              </a:extLst>
            </p:cNvPr>
            <p:cNvGrpSpPr/>
            <p:nvPr/>
          </p:nvGrpSpPr>
          <p:grpSpPr>
            <a:xfrm>
              <a:off x="16306800" y="8312437"/>
              <a:ext cx="1676400" cy="1707863"/>
              <a:chOff x="16306800" y="8312437"/>
              <a:chExt cx="1676400" cy="1707863"/>
            </a:xfrm>
            <a:solidFill>
              <a:srgbClr val="6C62D0"/>
            </a:solidFill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A8AD935D-716B-1AAB-506F-F14D08EF2AC8}"/>
                  </a:ext>
                </a:extLst>
              </p:cNvPr>
              <p:cNvGrpSpPr/>
              <p:nvPr/>
            </p:nvGrpSpPr>
            <p:grpSpPr>
              <a:xfrm>
                <a:off x="16306800" y="8312437"/>
                <a:ext cx="1676400" cy="1707863"/>
                <a:chOff x="16611600" y="8572499"/>
                <a:chExt cx="1676400" cy="1707863"/>
              </a:xfrm>
              <a:grpFill/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6CC29E52-F6D3-9058-B793-322960051477}"/>
                    </a:ext>
                  </a:extLst>
                </p:cNvPr>
                <p:cNvSpPr/>
                <p:nvPr/>
              </p:nvSpPr>
              <p:spPr>
                <a:xfrm>
                  <a:off x="16611600" y="8572499"/>
                  <a:ext cx="1676400" cy="170786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/>
                </a:p>
              </p:txBody>
            </p: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E8DD9744-F76C-1DF2-ED48-778D5A9F0293}"/>
                    </a:ext>
                  </a:extLst>
                </p:cNvPr>
                <p:cNvGrpSpPr/>
                <p:nvPr/>
              </p:nvGrpSpPr>
              <p:grpSpPr>
                <a:xfrm>
                  <a:off x="16744948" y="8732526"/>
                  <a:ext cx="1409703" cy="1422297"/>
                  <a:chOff x="5600697" y="7119722"/>
                  <a:chExt cx="1409703" cy="1422297"/>
                </a:xfrm>
                <a:grpFill/>
              </p:grpSpPr>
              <p:pic>
                <p:nvPicPr>
                  <p:cNvPr id="15" name="Picture 14" descr="A qr code on a white background&#10;&#10;AI-generated content may be incorrect.">
                    <a:extLst>
                      <a:ext uri="{FF2B5EF4-FFF2-40B4-BE49-F238E27FC236}">
                        <a16:creationId xmlns:a16="http://schemas.microsoft.com/office/drawing/2014/main" id="{A914F91F-402D-960C-5F8E-267F17C53D5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1" b="7339"/>
                  <a:stretch/>
                </p:blipFill>
                <p:spPr>
                  <a:xfrm>
                    <a:off x="5600697" y="7119722"/>
                    <a:ext cx="1409702" cy="1376578"/>
                  </a:xfrm>
                  <a:prstGeom prst="rect">
                    <a:avLst/>
                  </a:prstGeom>
                  <a:grpFill/>
                </p:spPr>
              </p:pic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085FAEAB-0213-A093-75E6-18297791FB88}"/>
                      </a:ext>
                    </a:extLst>
                  </p:cNvPr>
                  <p:cNvSpPr/>
                  <p:nvPr/>
                </p:nvSpPr>
                <p:spPr>
                  <a:xfrm>
                    <a:off x="5600697" y="8496300"/>
                    <a:ext cx="1409703" cy="45719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00"/>
                  </a:p>
                </p:txBody>
              </p:sp>
            </p:grp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634A13A-1ABC-0B1F-EA81-8B1C921B67DD}"/>
                  </a:ext>
                </a:extLst>
              </p:cNvPr>
              <p:cNvSpPr/>
              <p:nvPr/>
            </p:nvSpPr>
            <p:spPr>
              <a:xfrm>
                <a:off x="16440148" y="9849042"/>
                <a:ext cx="1409702" cy="457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AF79024-E4B7-C29B-4C83-998B431FDBBB}"/>
                </a:ext>
              </a:extLst>
            </p:cNvPr>
            <p:cNvSpPr/>
            <p:nvPr/>
          </p:nvSpPr>
          <p:spPr>
            <a:xfrm>
              <a:off x="16440148" y="9849042"/>
              <a:ext cx="1409702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673DCDB3-1F74-82D1-921A-25B78D6B5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8280" y="880110"/>
            <a:ext cx="194310" cy="190500"/>
          </a:xfrm>
          <a:prstGeom prst="rect">
            <a:avLst/>
          </a:prstGeom>
          <a:solidFill>
            <a:srgbClr val="C428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B624442-AF52-CD7A-6E40-D809028A1A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068628"/>
            <a:ext cx="214502" cy="207118"/>
          </a:xfrm>
          <a:prstGeom prst="rect">
            <a:avLst/>
          </a:prstGeom>
          <a:solidFill>
            <a:srgbClr val="5063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471276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1221B6E-1AB9-A2C8-5178-AAE0EA6FC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25" y="386014"/>
            <a:ext cx="8566549" cy="44926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4EF796-7CED-0D94-B179-9807CA4C5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SON Teaching Opportunities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1DD95-5734-C141-FBF0-63B7290BFBB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b="1" dirty="0">
                <a:cs typeface="Calibri"/>
              </a:rPr>
              <a:t>Clinical Teaching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cs typeface="Calibri"/>
              </a:rPr>
              <a:t>Precepting students in a variety of settings</a:t>
            </a:r>
          </a:p>
          <a:p>
            <a:pPr lvl="2"/>
            <a:r>
              <a:rPr lang="en-US" dirty="0">
                <a:cs typeface="Calibri"/>
              </a:rPr>
              <a:t>Primary care, pediatrics, OB / gyn, Acute Care (Inpatient)</a:t>
            </a:r>
          </a:p>
          <a:p>
            <a:pPr lvl="1"/>
            <a:r>
              <a:rPr lang="en-US" dirty="0">
                <a:cs typeface="Calibri"/>
              </a:rPr>
              <a:t>Procedural Teaching</a:t>
            </a:r>
          </a:p>
          <a:p>
            <a:pPr lvl="1"/>
            <a:r>
              <a:rPr lang="en-US" dirty="0">
                <a:cs typeface="Calibri"/>
              </a:rPr>
              <a:t>Simulation</a:t>
            </a:r>
          </a:p>
          <a:p>
            <a:r>
              <a:rPr lang="en-US" b="1" dirty="0">
                <a:cs typeface="Calibri"/>
              </a:rPr>
              <a:t>Didactic Teaching</a:t>
            </a:r>
          </a:p>
          <a:p>
            <a:pPr lvl="1"/>
            <a:r>
              <a:rPr lang="en-US" dirty="0">
                <a:cs typeface="Calibri"/>
              </a:rPr>
              <a:t>Small group problem – based learning</a:t>
            </a:r>
          </a:p>
          <a:p>
            <a:pPr lvl="1"/>
            <a:r>
              <a:rPr lang="en-US" dirty="0">
                <a:cs typeface="Calibri"/>
              </a:rPr>
              <a:t>Large lectures</a:t>
            </a:r>
          </a:p>
          <a:p>
            <a:pPr lvl="1"/>
            <a:r>
              <a:rPr lang="en-US" dirty="0">
                <a:cs typeface="Calibri"/>
              </a:rPr>
              <a:t>Recorded content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EE10B8-A8C8-C96A-E094-3D638CEBD2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194797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000" b="1">
                <a:cs typeface="Calibri"/>
              </a:rPr>
              <a:t>Benefits</a:t>
            </a:r>
            <a:endParaRPr lang="en-US" sz="2000" b="1"/>
          </a:p>
          <a:p>
            <a:pPr lvl="1"/>
            <a:r>
              <a:rPr lang="en-US" sz="1600">
                <a:cs typeface="Calibri"/>
              </a:rPr>
              <a:t>Expand your educator portfolio</a:t>
            </a:r>
          </a:p>
          <a:p>
            <a:pPr lvl="1"/>
            <a:r>
              <a:rPr lang="en-US" sz="1600">
                <a:cs typeface="Calibri"/>
              </a:rPr>
              <a:t>Foster Interprofessional clinical settings</a:t>
            </a:r>
          </a:p>
          <a:p>
            <a:pPr lvl="1"/>
            <a:r>
              <a:rPr lang="en-US" sz="1600">
                <a:cs typeface="Calibri"/>
              </a:rPr>
              <a:t>Engage with motivated learners</a:t>
            </a:r>
          </a:p>
          <a:p>
            <a:pPr lvl="1"/>
            <a:r>
              <a:rPr lang="en-US" sz="1600">
                <a:cs typeface="Calibri"/>
              </a:rPr>
              <a:t>Become a Volunteer Clinical Professor</a:t>
            </a:r>
            <a:endParaRPr lang="en-US" sz="1600"/>
          </a:p>
          <a:p>
            <a:pPr lvl="1"/>
            <a:endParaRPr lang="en-US" sz="1600">
              <a:cs typeface="Calibri"/>
            </a:endParaRPr>
          </a:p>
          <a:p>
            <a:endParaRPr lang="en-US" sz="200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A7A580-C4DD-7979-3E35-5E11E0929324}"/>
              </a:ext>
            </a:extLst>
          </p:cNvPr>
          <p:cNvSpPr txBox="1"/>
          <p:nvPr/>
        </p:nvSpPr>
        <p:spPr>
          <a:xfrm>
            <a:off x="4600035" y="3493698"/>
            <a:ext cx="4114799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cs typeface="Calibri"/>
              </a:rPr>
              <a:t>Interested? </a:t>
            </a:r>
          </a:p>
          <a:p>
            <a:r>
              <a:rPr lang="en-US" sz="1400">
                <a:cs typeface="Calibri"/>
              </a:rPr>
              <a:t>Contact Angel Kuo at </a:t>
            </a:r>
            <a:r>
              <a:rPr lang="en-US" sz="1400">
                <a:cs typeface="Calibri"/>
                <a:hlinkClick r:id="rId4"/>
              </a:rPr>
              <a:t>angel.kuo@ucsf.edu</a:t>
            </a:r>
            <a:r>
              <a:rPr lang="en-US" sz="1400">
                <a:cs typeface="Calibri"/>
              </a:rPr>
              <a:t> o</a:t>
            </a:r>
            <a:r>
              <a:rPr lang="en-US" sz="1400">
                <a:ea typeface="+mn-lt"/>
                <a:cs typeface="+mn-lt"/>
              </a:rPr>
              <a:t>r Elizabeth Gatewood at </a:t>
            </a:r>
            <a:r>
              <a:rPr lang="en-US" sz="1400">
                <a:ea typeface="+mn-lt"/>
                <a:cs typeface="+mn-lt"/>
                <a:hlinkClick r:id="rId5"/>
              </a:rPr>
              <a:t>elizabeth.Gatewood@ucsf.edu</a:t>
            </a:r>
            <a:endParaRPr lang="en-US" sz="1400">
              <a:ea typeface="+mn-lt"/>
              <a:cs typeface="+mn-lt"/>
            </a:endParaRPr>
          </a:p>
          <a:p>
            <a:r>
              <a:rPr lang="en-US" sz="1400">
                <a:ea typeface="+mn-lt"/>
                <a:cs typeface="+mn-lt"/>
              </a:rPr>
              <a:t>Check out the Preceptor Portal </a:t>
            </a:r>
            <a:r>
              <a:rPr lang="en-US" sz="1400">
                <a:ea typeface="+mn-lt"/>
                <a:cs typeface="+mn-lt"/>
                <a:hlinkClick r:id="rId6"/>
              </a:rPr>
              <a:t>https://nursing.ucsf.edu/for-preceptors</a:t>
            </a:r>
            <a:r>
              <a:rPr lang="en-US" sz="1400">
                <a:cs typeface="Calibri" panose="020F0502020204030204"/>
              </a:rPr>
              <a:t>  </a:t>
            </a:r>
            <a:endParaRPr lang="en-US" sz="1400">
              <a:ea typeface="Calibri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58768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D0D08-DA58-9819-BA2E-CA789A095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553892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US"/>
              <a:t> </a:t>
            </a:r>
            <a:r>
              <a:rPr lang="en-US" sz="3000">
                <a:solidFill>
                  <a:schemeClr val="bg1"/>
                </a:solidFill>
              </a:rPr>
              <a:t>Get Involved with PIPE!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44AF1-495D-54D5-17A8-F1C2862A3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4142" y="1000797"/>
            <a:ext cx="6696540" cy="70120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600"/>
              <a:t>Learn more about opportunities for faculty to get involved </a:t>
            </a:r>
            <a:r>
              <a:rPr lang="en-US" sz="2600">
                <a:hlinkClick r:id="rId3"/>
              </a:rPr>
              <a:t>https://interprofessional.ucsf.edu/opportunities-faculty</a:t>
            </a:r>
            <a:endParaRPr lang="en-US" sz="2600"/>
          </a:p>
          <a:p>
            <a:pPr marL="0" indent="0">
              <a:buNone/>
            </a:pPr>
            <a:r>
              <a:rPr lang="en-US" sz="1800" i="1"/>
              <a:t>Counts as Campus Teaching/Service on your CV in Advance! You will receive interprofessional learner feedback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77AB28-F116-5E78-10FF-886D705DEF53}"/>
              </a:ext>
            </a:extLst>
          </p:cNvPr>
          <p:cNvSpPr txBox="1"/>
          <p:nvPr/>
        </p:nvSpPr>
        <p:spPr>
          <a:xfrm>
            <a:off x="1018139" y="2484397"/>
            <a:ext cx="5260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/>
              <a:t>Upcoming IPE Sessions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/>
              <a:t>10/6/2025: Developing Your Conflict Competency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/>
              <a:t>10/20/2025: The Value of Interprofessional Practice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/>
              <a:t>12/5/2025: Leadership &amp; Membership in Team-Based Healthcare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/>
              <a:t>1/12/2026: Roles and Responsibilities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/>
              <a:t>4/13/2026: How will our work get done?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3FCB3C-A428-7828-9DFE-CA133CC1819E}"/>
              </a:ext>
            </a:extLst>
          </p:cNvPr>
          <p:cNvSpPr txBox="1"/>
          <p:nvPr/>
        </p:nvSpPr>
        <p:spPr>
          <a:xfrm>
            <a:off x="1004142" y="1883215"/>
            <a:ext cx="7021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Facilitate a 2025-26 Core Principles of Interprofessional Practice Session(s): </a:t>
            </a:r>
            <a:r>
              <a:rPr lang="en-US" u="sng">
                <a:hlinkClick r:id="rId4"/>
              </a:rPr>
              <a:t>CPIP/IPE 2025-2026 - Facilitator Sign Up Survey</a:t>
            </a:r>
            <a:endParaRPr lang="en-US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57467A-30A2-5DD7-CC83-E94A33E93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793394" y="1743218"/>
            <a:ext cx="7557212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 descr="UCSF school of medicine PIPE logo">
            <a:extLst>
              <a:ext uri="{FF2B5EF4-FFF2-40B4-BE49-F238E27FC236}">
                <a16:creationId xmlns:a16="http://schemas.microsoft.com/office/drawing/2014/main" id="{77329940-C541-AFD1-62E1-07894DF94081}"/>
              </a:ext>
            </a:extLst>
          </p:cNvPr>
          <p:cNvGrpSpPr/>
          <p:nvPr/>
        </p:nvGrpSpPr>
        <p:grpSpPr>
          <a:xfrm>
            <a:off x="6827676" y="4353462"/>
            <a:ext cx="1652118" cy="482785"/>
            <a:chOff x="8601258" y="947861"/>
            <a:chExt cx="3129405" cy="914479"/>
          </a:xfrm>
        </p:grpSpPr>
        <p:pic>
          <p:nvPicPr>
            <p:cNvPr id="8" name="Google Shape;149;p27">
              <a:extLst>
                <a:ext uri="{FF2B5EF4-FFF2-40B4-BE49-F238E27FC236}">
                  <a16:creationId xmlns:a16="http://schemas.microsoft.com/office/drawing/2014/main" id="{E1F8FDCB-9365-BECA-32C3-42BCCAA4B0AF}"/>
                </a:ext>
              </a:extLst>
            </p:cNvPr>
            <p:cNvPicPr preferRelativeResize="0"/>
            <p:nvPr userDrawn="1"/>
          </p:nvPicPr>
          <p:blipFill rotWithShape="1">
            <a:blip r:embed="rId5">
              <a:alphaModFix/>
            </a:blip>
            <a:srcRect l="50000"/>
            <a:stretch/>
          </p:blipFill>
          <p:spPr>
            <a:xfrm>
              <a:off x="9978954" y="999179"/>
              <a:ext cx="1751709" cy="8631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 descr="A black text with black letters&#10;&#10;Description automatically generated">
              <a:extLst>
                <a:ext uri="{FF2B5EF4-FFF2-40B4-BE49-F238E27FC236}">
                  <a16:creationId xmlns:a16="http://schemas.microsoft.com/office/drawing/2014/main" id="{62ED5F24-B75F-DE37-E7CB-E849E1EA35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8601258" y="947861"/>
              <a:ext cx="1377696" cy="890016"/>
            </a:xfrm>
            <a:prstGeom prst="rect">
              <a:avLst/>
            </a:prstGeom>
          </p:spPr>
        </p:pic>
      </p:grpSp>
      <p:pic>
        <p:nvPicPr>
          <p:cNvPr id="14" name="Picture 13" descr="QR code">
            <a:extLst>
              <a:ext uri="{FF2B5EF4-FFF2-40B4-BE49-F238E27FC236}">
                <a16:creationId xmlns:a16="http://schemas.microsoft.com/office/drawing/2014/main" id="{9919853E-ABF9-688B-9AF6-F68D21FF24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1457" y="878268"/>
            <a:ext cx="772505" cy="85958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32DA69-C727-F4F3-6393-0C312D049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793394" y="3780301"/>
            <a:ext cx="7557212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DE09C44-EF1B-7450-DB1B-3FE3B468291C}"/>
              </a:ext>
            </a:extLst>
          </p:cNvPr>
          <p:cNvSpPr txBox="1"/>
          <p:nvPr/>
        </p:nvSpPr>
        <p:spPr>
          <a:xfrm>
            <a:off x="1004142" y="3896369"/>
            <a:ext cx="7260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Save-the-Date! 2026 Interprofessional Standardized Patient Exercise (ISPE)</a:t>
            </a:r>
            <a:endParaRPr lang="en-US" i="1"/>
          </a:p>
        </p:txBody>
      </p:sp>
      <p:pic>
        <p:nvPicPr>
          <p:cNvPr id="20" name="Graphic 19" descr="Play with solid fill">
            <a:extLst>
              <a:ext uri="{FF2B5EF4-FFF2-40B4-BE49-F238E27FC236}">
                <a16:creationId xmlns:a16="http://schemas.microsoft.com/office/drawing/2014/main" id="{FED45FFC-7AAE-06BB-1545-16C2B35DFA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35004" y="970301"/>
            <a:ext cx="380450" cy="380450"/>
          </a:xfrm>
          <a:prstGeom prst="rect">
            <a:avLst/>
          </a:prstGeom>
        </p:spPr>
      </p:pic>
      <p:pic>
        <p:nvPicPr>
          <p:cNvPr id="24" name="Graphic 23" descr="Play with solid fill">
            <a:extLst>
              <a:ext uri="{FF2B5EF4-FFF2-40B4-BE49-F238E27FC236}">
                <a16:creationId xmlns:a16="http://schemas.microsoft.com/office/drawing/2014/main" id="{F3773A20-BA16-82AD-CDCD-316DD7DE9D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35002" y="1877793"/>
            <a:ext cx="380450" cy="380450"/>
          </a:xfrm>
          <a:prstGeom prst="rect">
            <a:avLst/>
          </a:prstGeom>
        </p:spPr>
      </p:pic>
      <p:pic>
        <p:nvPicPr>
          <p:cNvPr id="25" name="Graphic 24" descr="Play with solid fill">
            <a:extLst>
              <a:ext uri="{FF2B5EF4-FFF2-40B4-BE49-F238E27FC236}">
                <a16:creationId xmlns:a16="http://schemas.microsoft.com/office/drawing/2014/main" id="{A3220F37-952E-CBD0-5948-A5D238A857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35002" y="3896631"/>
            <a:ext cx="380450" cy="38045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8651ADD-FE67-32AA-0268-51AF1553490B}"/>
              </a:ext>
            </a:extLst>
          </p:cNvPr>
          <p:cNvSpPr txBox="1"/>
          <p:nvPr/>
        </p:nvSpPr>
        <p:spPr>
          <a:xfrm>
            <a:off x="1018138" y="4229946"/>
            <a:ext cx="526025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u="sng"/>
              <a:t>Facilitator sign-up info will be finalized by early 2026</a:t>
            </a:r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en-US" sz="1200"/>
              <a:t>4/27/2026 to 5/1/2026</a:t>
            </a:r>
            <a:endParaRPr lang="en-US" sz="1200">
              <a:ea typeface="Calibri"/>
              <a:cs typeface="Calibri"/>
            </a:endParaRPr>
          </a:p>
        </p:txBody>
      </p:sp>
      <p:pic>
        <p:nvPicPr>
          <p:cNvPr id="12" name="Picture 11" descr="QR code">
            <a:extLst>
              <a:ext uri="{FF2B5EF4-FFF2-40B4-BE49-F238E27FC236}">
                <a16:creationId xmlns:a16="http://schemas.microsoft.com/office/drawing/2014/main" id="{7D5CB999-6E65-5A9A-D667-6BA392330C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82903" y="1877143"/>
            <a:ext cx="1863666" cy="188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334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3FC83-1ED7-BF82-AA56-F72091B0C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SOP Teaching Opportunities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72467-01E6-7112-C91C-0F06DBDB7F2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b="1">
                <a:cs typeface="Calibri"/>
              </a:rPr>
              <a:t>Didactic Teaching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cs typeface="Calibri"/>
              </a:rPr>
              <a:t>Facilitating small group sessions (skills, OSCEs, conferences)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cs typeface="Calibri"/>
              </a:rPr>
              <a:t>Providing didactic large-group lectures in P1 and P2 themes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>
              <a:cs typeface="Calibri"/>
            </a:endParaRPr>
          </a:p>
          <a:p>
            <a:r>
              <a:rPr lang="en-US" b="1">
                <a:cs typeface="Calibri"/>
              </a:rPr>
              <a:t>Clinical Teaching</a:t>
            </a:r>
            <a:endParaRPr lang="en-US"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cs typeface="Calibri"/>
              </a:rPr>
              <a:t>Precepting students on IPPEs and APPEs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cs typeface="Calibri"/>
              </a:rPr>
              <a:t>Precepting students at health fairs and community outreaches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DC7C86-82F9-91A3-DE19-69C2F3FEA5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950724" cy="37059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b="1">
                <a:cs typeface="Calibri"/>
              </a:rPr>
              <a:t>Benefits for you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600">
                <a:cs typeface="Calibri"/>
              </a:rPr>
              <a:t>Promote pharmacy student learning and development</a:t>
            </a:r>
            <a:endParaRPr lang="en-US" sz="1600"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600">
                <a:cs typeface="Calibri"/>
              </a:rPr>
              <a:t>Share your knowledge and expertise with our students</a:t>
            </a:r>
            <a:endParaRPr lang="en-US" sz="1600"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600">
                <a:cs typeface="Calibri"/>
              </a:rPr>
              <a:t>Teaching experience and evaluations for advancement</a:t>
            </a:r>
            <a:endParaRPr lang="en-US" sz="1600"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600">
                <a:cs typeface="Calibri"/>
              </a:rPr>
              <a:t>Hone and develop your teaching skills</a:t>
            </a:r>
            <a:endParaRPr lang="en-US" sz="1600"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en-US" sz="1600">
              <a:cs typeface="Calibri"/>
            </a:endParaRPr>
          </a:p>
          <a:p>
            <a:r>
              <a:rPr lang="en-US" sz="1900" b="1">
                <a:cs typeface="Calibri"/>
              </a:rPr>
              <a:t>Interested?</a:t>
            </a:r>
            <a:endParaRPr lang="en-US" sz="1900" b="1"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600">
                <a:cs typeface="Calibri"/>
              </a:rPr>
              <a:t>Contact Sharon Youmans </a:t>
            </a:r>
            <a:r>
              <a:rPr lang="en-US" sz="1600">
                <a:cs typeface="Calibri"/>
                <a:hlinkClick r:id="rId3"/>
              </a:rPr>
              <a:t>Sharon.Youmans@ucsf.edu</a:t>
            </a:r>
            <a:r>
              <a:rPr lang="en-US" sz="1600">
                <a:cs typeface="Calibri"/>
              </a:rPr>
              <a:t> or myself!</a:t>
            </a:r>
            <a:endParaRPr lang="en-US" sz="1600">
              <a:ea typeface="Calibri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21368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3FC83-1ED7-BF82-AA56-F72091B0C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SOD Teaching Opportunities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72467-01E6-7112-C91C-0F06DBDB7F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29347"/>
            <a:ext cx="3859619" cy="354260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b="1">
                <a:ea typeface="+mn-lt"/>
                <a:cs typeface="+mn-lt"/>
              </a:rPr>
              <a:t>Didactic Teaching</a:t>
            </a:r>
          </a:p>
          <a:p>
            <a:pPr lvl="1"/>
            <a:r>
              <a:rPr lang="en-US" sz="1700">
                <a:cs typeface="Calibri"/>
              </a:rPr>
              <a:t>Teaching in SOD courses</a:t>
            </a:r>
            <a:endParaRPr lang="en-US" sz="1700">
              <a:ea typeface="Calibri"/>
              <a:cs typeface="Calibri"/>
            </a:endParaRPr>
          </a:p>
          <a:p>
            <a:pPr lvl="2"/>
            <a:r>
              <a:rPr lang="en-US" sz="1700">
                <a:cs typeface="Calibri"/>
              </a:rPr>
              <a:t>As a lecturer on a specific topic</a:t>
            </a:r>
            <a:endParaRPr lang="en-US" sz="1700">
              <a:ea typeface="Calibri"/>
              <a:cs typeface="Calibri"/>
            </a:endParaRPr>
          </a:p>
          <a:p>
            <a:pPr lvl="2"/>
            <a:r>
              <a:rPr lang="en-US" sz="1700">
                <a:cs typeface="Calibri"/>
              </a:rPr>
              <a:t>Course director</a:t>
            </a:r>
            <a:endParaRPr lang="en-US" sz="1700">
              <a:ea typeface="Calibri"/>
              <a:cs typeface="Calibri"/>
            </a:endParaRPr>
          </a:p>
          <a:p>
            <a:pPr lvl="1"/>
            <a:r>
              <a:rPr lang="en-US" sz="1700">
                <a:cs typeface="Calibri"/>
              </a:rPr>
              <a:t>Teaching in Electives</a:t>
            </a:r>
            <a:endParaRPr lang="en-US" sz="1700">
              <a:ea typeface="Calibri"/>
              <a:cs typeface="Calibri"/>
            </a:endParaRPr>
          </a:p>
          <a:p>
            <a:pPr lvl="2"/>
            <a:r>
              <a:rPr lang="en-US" sz="1700">
                <a:cs typeface="Calibri"/>
              </a:rPr>
              <a:t>SOD electives</a:t>
            </a:r>
            <a:endParaRPr lang="en-US" sz="1700">
              <a:ea typeface="Calibri"/>
              <a:cs typeface="Calibri"/>
            </a:endParaRPr>
          </a:p>
          <a:p>
            <a:pPr lvl="2"/>
            <a:r>
              <a:rPr lang="en-US" sz="1700">
                <a:cs typeface="Calibri"/>
              </a:rPr>
              <a:t>Interprofessional electives</a:t>
            </a:r>
            <a:endParaRPr lang="en-US" sz="1700">
              <a:ea typeface="Calibri"/>
              <a:cs typeface="Calibri"/>
            </a:endParaRPr>
          </a:p>
          <a:p>
            <a:pPr lvl="1"/>
            <a:r>
              <a:rPr lang="en-US" sz="1700">
                <a:cs typeface="Calibri"/>
              </a:rPr>
              <a:t>Teaching to non-dental learners</a:t>
            </a:r>
            <a:endParaRPr lang="en-US" sz="1700">
              <a:ea typeface="Calibri" panose="020F0502020204030204"/>
              <a:cs typeface="Calibri"/>
            </a:endParaRPr>
          </a:p>
          <a:p>
            <a:pPr lvl="1"/>
            <a:r>
              <a:rPr lang="en-US" sz="1700">
                <a:ea typeface="Calibri" panose="020F0502020204030204"/>
                <a:cs typeface="Calibri"/>
              </a:rPr>
              <a:t>ISPE facilitator sessions </a:t>
            </a:r>
          </a:p>
          <a:p>
            <a:pPr lvl="1"/>
            <a:endParaRPr lang="en-US">
              <a:cs typeface="Calibri"/>
            </a:endParaRPr>
          </a:p>
          <a:p>
            <a:r>
              <a:rPr lang="en-US" b="1">
                <a:cs typeface="Calibri"/>
              </a:rPr>
              <a:t>Clinical teaching</a:t>
            </a:r>
            <a:endParaRPr lang="en-US" b="1">
              <a:ea typeface="Calibri"/>
              <a:cs typeface="Calibri"/>
            </a:endParaRPr>
          </a:p>
          <a:p>
            <a:pPr lvl="1"/>
            <a:r>
              <a:rPr lang="en-US" err="1">
                <a:cs typeface="Calibri"/>
              </a:rPr>
              <a:t>Simlab</a:t>
            </a:r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Clinic floor</a:t>
            </a:r>
          </a:p>
          <a:p>
            <a:pPr lvl="1"/>
            <a:r>
              <a:rPr lang="en-US">
                <a:cs typeface="Calibri"/>
              </a:rPr>
              <a:t>RCOs</a:t>
            </a:r>
          </a:p>
          <a:p>
            <a:pPr lvl="1"/>
            <a:r>
              <a:rPr lang="en-US">
                <a:cs typeface="Calibri"/>
              </a:rPr>
              <a:t>Outreach events </a:t>
            </a:r>
          </a:p>
          <a:p>
            <a:pPr lvl="2"/>
            <a:endParaRPr lang="en-US">
              <a:cs typeface="Calibri"/>
            </a:endParaRPr>
          </a:p>
          <a:p>
            <a:pPr lvl="2"/>
            <a:endParaRPr lang="en-US">
              <a:cs typeface="Calibr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DC7C86-82F9-91A3-DE19-69C2F3FEA5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8147" y="1282830"/>
            <a:ext cx="5045046" cy="402493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2000" b="1">
                <a:cs typeface="Calibri"/>
              </a:rPr>
              <a:t>Benefits for you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700">
                <a:cs typeface="Calibri"/>
              </a:rPr>
              <a:t>Sharing knowledge</a:t>
            </a:r>
            <a:endParaRPr lang="en-US" sz="1700"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700">
                <a:cs typeface="Calibri"/>
              </a:rPr>
              <a:t>Honing teaching skills</a:t>
            </a:r>
            <a:endParaRPr lang="en-US" sz="1700"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700">
                <a:cs typeface="Calibri"/>
              </a:rPr>
              <a:t>Exploring new topics that are of interest </a:t>
            </a:r>
          </a:p>
          <a:p>
            <a:pPr marL="342900" lvl="1" indent="0">
              <a:buNone/>
            </a:pPr>
            <a:r>
              <a:rPr lang="en-US" sz="1700">
                <a:cs typeface="Calibri"/>
              </a:rPr>
              <a:t>    to students and you </a:t>
            </a:r>
            <a:endParaRPr lang="en-US" sz="1700"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700">
                <a:cs typeface="Calibri"/>
              </a:rPr>
              <a:t>Piloting new learning methods </a:t>
            </a:r>
            <a:endParaRPr lang="en-US" sz="1700"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en-US" sz="1600"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en-US" sz="1600">
              <a:cs typeface="Calibri"/>
            </a:endParaRPr>
          </a:p>
          <a:p>
            <a:r>
              <a:rPr lang="en-US" sz="1900" b="1">
                <a:cs typeface="Calibri"/>
              </a:rPr>
              <a:t>Interested?</a:t>
            </a:r>
            <a:endParaRPr lang="en-US" sz="1900" b="1"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700">
                <a:cs typeface="Calibri"/>
              </a:rPr>
              <a:t>Division/Department chair</a:t>
            </a:r>
            <a:endParaRPr lang="en-US" sz="1700"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700">
                <a:cs typeface="Calibri"/>
              </a:rPr>
              <a:t>Course Directors</a:t>
            </a:r>
            <a:endParaRPr lang="en-US" sz="1700"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700">
                <a:cs typeface="Calibri"/>
              </a:rPr>
              <a:t>RCOs/student leaders </a:t>
            </a:r>
            <a:endParaRPr lang="en-US" sz="1700"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700">
                <a:ea typeface="Calibri"/>
                <a:cs typeface="Calibri"/>
              </a:rPr>
              <a:t>New Junior Faculty Development Program</a:t>
            </a:r>
          </a:p>
          <a:p>
            <a:pPr lvl="2">
              <a:buFont typeface="Courier New" panose="020B0604020202020204" pitchFamily="34" charset="0"/>
              <a:buChar char="o"/>
            </a:pPr>
            <a:r>
              <a:rPr lang="en-US" sz="1400">
                <a:ea typeface="Calibri"/>
                <a:cs typeface="Calibri"/>
              </a:rPr>
              <a:t>Maria Rina Simon </a:t>
            </a:r>
          </a:p>
        </p:txBody>
      </p:sp>
    </p:spTree>
    <p:extLst>
      <p:ext uri="{BB962C8B-B14F-4D97-AF65-F5344CB8AC3E}">
        <p14:creationId xmlns:p14="http://schemas.microsoft.com/office/powerpoint/2010/main" val="1438449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6519D-2544-EF8B-902F-EB3D8010D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2628"/>
            <a:ext cx="7886700" cy="994172"/>
          </a:xfrm>
        </p:spPr>
        <p:txBody>
          <a:bodyPr/>
          <a:lstStyle/>
          <a:p>
            <a:r>
              <a:rPr lang="en-US"/>
              <a:t>SOM Teaching Opportunities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823774-3139-9E66-5194-80EF8D24B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58" y="1232821"/>
            <a:ext cx="4242216" cy="345088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b="1"/>
              <a:t>Curricular phases:</a:t>
            </a:r>
          </a:p>
          <a:p>
            <a:pPr lvl="1"/>
            <a:r>
              <a:rPr lang="en-US"/>
              <a:t>Foundations 1</a:t>
            </a:r>
            <a:endParaRPr lang="en-US">
              <a:cs typeface="Calibri"/>
            </a:endParaRPr>
          </a:p>
          <a:p>
            <a:pPr lvl="1"/>
            <a:r>
              <a:rPr lang="en-US"/>
              <a:t>Foundations 2</a:t>
            </a:r>
            <a:endParaRPr lang="en-US">
              <a:cs typeface="Calibri"/>
            </a:endParaRPr>
          </a:p>
          <a:p>
            <a:pPr lvl="1"/>
            <a:r>
              <a:rPr lang="en-US"/>
              <a:t>Career Launch</a:t>
            </a:r>
            <a:endParaRPr lang="en-US">
              <a:cs typeface="Calibri"/>
            </a:endParaRPr>
          </a:p>
          <a:p>
            <a:pPr lvl="1"/>
            <a:endParaRPr lang="en-US"/>
          </a:p>
          <a:p>
            <a:r>
              <a:rPr lang="en-US" b="1"/>
              <a:t>Types of teaching:</a:t>
            </a:r>
            <a:endParaRPr lang="en-US" b="1">
              <a:cs typeface="Calibri"/>
            </a:endParaRPr>
          </a:p>
          <a:p>
            <a:pPr lvl="1"/>
            <a:r>
              <a:rPr lang="en-US"/>
              <a:t>Small Group facilitation  </a:t>
            </a:r>
          </a:p>
          <a:p>
            <a:pPr lvl="1"/>
            <a:r>
              <a:rPr lang="en-US"/>
              <a:t>Lectures </a:t>
            </a:r>
            <a:endParaRPr lang="en-US">
              <a:cs typeface="Calibri"/>
            </a:endParaRPr>
          </a:p>
          <a:p>
            <a:pPr lvl="1"/>
            <a:r>
              <a:rPr lang="en-US"/>
              <a:t>Recording video lessons</a:t>
            </a:r>
            <a:endParaRPr lang="en-US">
              <a:cs typeface="Calibri"/>
            </a:endParaRPr>
          </a:p>
          <a:p>
            <a:pPr lvl="1"/>
            <a:r>
              <a:rPr lang="en-US"/>
              <a:t>Clinical preceptorships</a:t>
            </a:r>
            <a:endParaRPr lang="en-US">
              <a:cs typeface="Calibri"/>
            </a:endParaRPr>
          </a:p>
          <a:p>
            <a:pPr lvl="1"/>
            <a:r>
              <a:rPr lang="en-US"/>
              <a:t>Clinical skills development</a:t>
            </a:r>
            <a:endParaRPr lang="en-US">
              <a:cs typeface="Calibri"/>
            </a:endParaRPr>
          </a:p>
          <a:p>
            <a:pPr lvl="1"/>
            <a:r>
              <a:rPr lang="en-US"/>
              <a:t>Examination grading</a:t>
            </a:r>
            <a:endParaRPr lang="en-US">
              <a:cs typeface="Calibri"/>
            </a:endParaRPr>
          </a:p>
          <a:p>
            <a:pPr lvl="1"/>
            <a:r>
              <a:rPr lang="en-US"/>
              <a:t>Longitudinal coaching</a:t>
            </a:r>
            <a:endParaRPr lang="en-US">
              <a:cs typeface="Calibri"/>
            </a:endParaRPr>
          </a:p>
          <a:p>
            <a:pPr lvl="1"/>
            <a:r>
              <a:rPr lang="en-US"/>
              <a:t>Research mentorship</a:t>
            </a:r>
            <a:endParaRPr lang="en-US">
              <a:cs typeface="Calibri"/>
            </a:endParaRPr>
          </a:p>
          <a:p>
            <a:pPr lvl="1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AF9676-A711-543B-6234-93BD51A90D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111026"/>
            <a:ext cx="3886200" cy="222306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b="1"/>
              <a:t>Benefits for you:</a:t>
            </a:r>
          </a:p>
          <a:p>
            <a:pPr lvl="1"/>
            <a:r>
              <a:rPr lang="en-US"/>
              <a:t>Promote medical student learning and professional development while getting to know students</a:t>
            </a:r>
            <a:endParaRPr lang="en-US">
              <a:cs typeface="Calibri"/>
            </a:endParaRPr>
          </a:p>
          <a:p>
            <a:pPr lvl="1"/>
            <a:r>
              <a:rPr lang="en-US"/>
              <a:t>Practice and hone teaching skills </a:t>
            </a:r>
            <a:endParaRPr lang="en-US">
              <a:cs typeface="Calibri"/>
            </a:endParaRPr>
          </a:p>
          <a:p>
            <a:pPr lvl="1"/>
            <a:r>
              <a:rPr lang="en-US"/>
              <a:t>Receive teaching evaluations for advancement and promotion</a:t>
            </a:r>
            <a:endParaRPr lang="en-US">
              <a:cs typeface="Calibri"/>
            </a:endParaRPr>
          </a:p>
          <a:p>
            <a:pPr marL="342900" lvl="1" indent="0">
              <a:buNone/>
            </a:pPr>
            <a:endParaRPr lang="en-US">
              <a:cs typeface="Calibri"/>
            </a:endParaRPr>
          </a:p>
          <a:p>
            <a:r>
              <a:rPr lang="en-US" b="1"/>
              <a:t>Interested? </a:t>
            </a:r>
            <a:endParaRPr lang="en-US" b="1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301036-6A0B-DCA6-48EB-87F76CF5E42C}"/>
              </a:ext>
            </a:extLst>
          </p:cNvPr>
          <p:cNvSpPr txBox="1"/>
          <p:nvPr/>
        </p:nvSpPr>
        <p:spPr>
          <a:xfrm>
            <a:off x="4807132" y="4683035"/>
            <a:ext cx="131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/>
              <a:t>Teaching opportunities webpage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5648C8-38F1-F337-F4C5-35F73B50BAF3}"/>
              </a:ext>
            </a:extLst>
          </p:cNvPr>
          <p:cNvSpPr txBox="1"/>
          <p:nvPr/>
        </p:nvSpPr>
        <p:spPr>
          <a:xfrm>
            <a:off x="7031084" y="4683034"/>
            <a:ext cx="131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/>
              <a:t>Teaching interest survey</a:t>
            </a:r>
          </a:p>
        </p:txBody>
      </p:sp>
      <p:pic>
        <p:nvPicPr>
          <p:cNvPr id="10" name="Picture 9" descr="QR code">
            <a:extLst>
              <a:ext uri="{FF2B5EF4-FFF2-40B4-BE49-F238E27FC236}">
                <a16:creationId xmlns:a16="http://schemas.microsoft.com/office/drawing/2014/main" id="{AAD430B9-BF84-D474-1E82-543A024D0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083" y="3107767"/>
            <a:ext cx="1498773" cy="1573460"/>
          </a:xfrm>
          <a:prstGeom prst="rect">
            <a:avLst/>
          </a:prstGeom>
        </p:spPr>
      </p:pic>
      <p:pic>
        <p:nvPicPr>
          <p:cNvPr id="3" name="Picture 2" descr="QR code">
            <a:extLst>
              <a:ext uri="{FF2B5EF4-FFF2-40B4-BE49-F238E27FC236}">
                <a16:creationId xmlns:a16="http://schemas.microsoft.com/office/drawing/2014/main" id="{7708D5C6-B3E4-C590-E57A-EFC343F28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690" y="3114413"/>
            <a:ext cx="1641720" cy="156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983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 of Yoda">
            <a:extLst>
              <a:ext uri="{FF2B5EF4-FFF2-40B4-BE49-F238E27FC236}">
                <a16:creationId xmlns:a16="http://schemas.microsoft.com/office/drawing/2014/main" id="{2359BB19-B5AB-4D5D-B392-0E06A97C3E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64469" y="939403"/>
            <a:ext cx="6216198" cy="3263504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F4D2BB9-4B9E-4092-9D9D-BCE0FB4A984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372350" y="4686301"/>
            <a:ext cx="1900238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Calibri"/>
                <a:hlinkClick r:id="rId4"/>
              </a:rPr>
              <a:t>UCSF Mentoring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3995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ar driving in the hills on a sunny day">
            <a:extLst>
              <a:ext uri="{FF2B5EF4-FFF2-40B4-BE49-F238E27FC236}">
                <a16:creationId xmlns:a16="http://schemas.microsoft.com/office/drawing/2014/main" id="{9BA7959A-9619-4C4E-87FB-800DA41926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0" r="634"/>
          <a:stretch/>
        </p:blipFill>
        <p:spPr>
          <a:xfrm>
            <a:off x="20" y="10"/>
            <a:ext cx="7252212" cy="51434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F9B676-BC98-48DF-A4A0-1DD4F13E6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707" y="273843"/>
            <a:ext cx="2866642" cy="1424934"/>
          </a:xfrm>
        </p:spPr>
        <p:txBody>
          <a:bodyPr>
            <a:normAutofit/>
          </a:bodyPr>
          <a:lstStyle/>
          <a:p>
            <a:pPr algn="ctr"/>
            <a:r>
              <a:rPr lang="en-US" sz="3000" b="1"/>
              <a:t>Roadmap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DB733-5F30-4635-92CE-403153B64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8128" y="1352550"/>
            <a:ext cx="3399047" cy="34290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1800"/>
              <a:t>Introductions</a:t>
            </a:r>
            <a:endParaRPr lang="en-US"/>
          </a:p>
          <a:p>
            <a:r>
              <a:rPr lang="en-US" sz="1800" b="1"/>
              <a:t>Breakout groups </a:t>
            </a:r>
            <a:r>
              <a:rPr lang="en-US" sz="1800"/>
              <a:t>– Connect, Brainstorm CE Q’s, Share Tips</a:t>
            </a:r>
            <a:endParaRPr lang="en-US" sz="1800">
              <a:cs typeface="Calibri"/>
            </a:endParaRPr>
          </a:p>
          <a:p>
            <a:r>
              <a:rPr lang="en-US" sz="1800"/>
              <a:t>How do I get started? </a:t>
            </a:r>
            <a:endParaRPr lang="en-US" sz="1800">
              <a:cs typeface="Calibri"/>
            </a:endParaRPr>
          </a:p>
          <a:p>
            <a:r>
              <a:rPr lang="en-US" sz="1800"/>
              <a:t>How do I gain skills and experience?</a:t>
            </a:r>
            <a:endParaRPr lang="en-US" sz="1800">
              <a:cs typeface="Calibri"/>
            </a:endParaRPr>
          </a:p>
          <a:p>
            <a:r>
              <a:rPr lang="en-US" sz="1800"/>
              <a:t>How do I approach mentorship?</a:t>
            </a:r>
            <a:endParaRPr lang="en-US" sz="1800">
              <a:cs typeface="Calibri"/>
            </a:endParaRPr>
          </a:p>
          <a:p>
            <a:r>
              <a:rPr lang="en-US" sz="1800"/>
              <a:t>How do I show my value?</a:t>
            </a:r>
            <a:endParaRPr lang="en-US" sz="1800">
              <a:cs typeface="Calibri"/>
            </a:endParaRPr>
          </a:p>
          <a:p>
            <a:r>
              <a:rPr lang="en-US" sz="1800" b="1"/>
              <a:t>Independent Activity </a:t>
            </a:r>
            <a:r>
              <a:rPr lang="en-US" sz="1800"/>
              <a:t>– Mentor Map</a:t>
            </a:r>
            <a:endParaRPr lang="en-US" sz="1800">
              <a:ea typeface="Calibri"/>
              <a:cs typeface="Calibri"/>
            </a:endParaRPr>
          </a:p>
          <a:p>
            <a:r>
              <a:rPr lang="en-US" sz="1800"/>
              <a:t>Q&amp;A</a:t>
            </a:r>
            <a:endParaRPr lang="en-US" sz="1800">
              <a:ea typeface="Calibri"/>
              <a:cs typeface="Calibri"/>
            </a:endParaRPr>
          </a:p>
          <a:p>
            <a:endParaRPr lang="en-US" sz="1800"/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335602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ntor Map">
            <a:extLst>
              <a:ext uri="{FF2B5EF4-FFF2-40B4-BE49-F238E27FC236}">
                <a16:creationId xmlns:a16="http://schemas.microsoft.com/office/drawing/2014/main" id="{83456F96-50EA-4296-980A-ED1216771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0" y="9526"/>
            <a:ext cx="6667500" cy="50071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F7F166-63C7-44B3-BE0F-07AA39666BF2}"/>
              </a:ext>
            </a:extLst>
          </p:cNvPr>
          <p:cNvSpPr txBox="1"/>
          <p:nvPr/>
        </p:nvSpPr>
        <p:spPr>
          <a:xfrm>
            <a:off x="6800851" y="4221956"/>
            <a:ext cx="2514600" cy="92333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hlinkClick r:id="rId4"/>
              </a:rPr>
              <a:t>National Center for Faculty Development &amp; Diversity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24F53-B4DF-91C5-AEEB-C243E520E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994172"/>
            <a:ext cx="7886700" cy="9941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Mentoring Map</a:t>
            </a:r>
          </a:p>
        </p:txBody>
      </p:sp>
    </p:spTree>
    <p:extLst>
      <p:ext uri="{BB962C8B-B14F-4D97-AF65-F5344CB8AC3E}">
        <p14:creationId xmlns:p14="http://schemas.microsoft.com/office/powerpoint/2010/main" val="15494552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3"/>
            <a:ext cx="7886700" cy="994173"/>
          </a:xfrm>
        </p:spPr>
        <p:txBody>
          <a:bodyPr>
            <a:norm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How do I show my value, display my work, and get promoted?</a:t>
            </a:r>
          </a:p>
        </p:txBody>
      </p:sp>
      <p:graphicFrame>
        <p:nvGraphicFramePr>
          <p:cNvPr id="20" name="Content Placeholder 5" descr="Table describing how you show your value, display your work, and find sponsors">
            <a:extLst>
              <a:ext uri="{FF2B5EF4-FFF2-40B4-BE49-F238E27FC236}">
                <a16:creationId xmlns:a16="http://schemas.microsoft.com/office/drawing/2014/main" id="{655243B6-7F86-4BEB-89E1-989E5CB9B3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5327899"/>
              </p:ext>
            </p:extLst>
          </p:nvPr>
        </p:nvGraphicFramePr>
        <p:xfrm>
          <a:off x="628650" y="1671065"/>
          <a:ext cx="7886700" cy="2961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289354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7150"/>
            <a:ext cx="8210550" cy="994172"/>
          </a:xfrm>
        </p:spPr>
        <p:txBody>
          <a:bodyPr>
            <a:noAutofit/>
          </a:bodyPr>
          <a:lstStyle/>
          <a:p>
            <a:r>
              <a:rPr lang="en-US" sz="3600" b="1">
                <a:latin typeface="+mn-lt"/>
              </a:rPr>
              <a:t>Educator Portfolio (within Advance CV) </a:t>
            </a:r>
            <a:r>
              <a:rPr lang="en-US" sz="1600">
                <a:latin typeface="+mn-lt"/>
                <a:hlinkClick r:id="rId3"/>
              </a:rPr>
              <a:t>https://facultyacademicaffairs.ucsf.edu/online-systems/Advance/Educator-Portfolio-Guide.pdf</a:t>
            </a:r>
            <a:r>
              <a:rPr lang="en-US" sz="1600">
                <a:latin typeface="+mn-lt"/>
              </a:rPr>
              <a:t> </a:t>
            </a:r>
            <a:endParaRPr lang="en-US" sz="2000" b="1">
              <a:latin typeface="+mn-lt"/>
            </a:endParaRPr>
          </a:p>
        </p:txBody>
      </p:sp>
      <p:pic>
        <p:nvPicPr>
          <p:cNvPr id="6" name="Content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4800" y="1066139"/>
            <a:ext cx="4869455" cy="19610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7607"/>
          <a:stretch/>
        </p:blipFill>
        <p:spPr>
          <a:xfrm>
            <a:off x="304800" y="3257550"/>
            <a:ext cx="4891489" cy="1447800"/>
          </a:xfrm>
          <a:prstGeom prst="rect">
            <a:avLst/>
          </a:prstGeom>
        </p:spPr>
      </p:pic>
      <p:pic>
        <p:nvPicPr>
          <p:cNvPr id="7" name="Picture 6" descr="Image of Educator Portfoli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6933" y="2114550"/>
            <a:ext cx="4038600" cy="233596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446749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6DB10-2554-46E8-959B-929C40455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4526726"/>
            <a:ext cx="7886700" cy="38457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1600"/>
              <a:t>Chang et al (2021)</a:t>
            </a:r>
          </a:p>
        </p:txBody>
      </p:sp>
      <p:pic>
        <p:nvPicPr>
          <p:cNvPr id="5" name="Picture 4" descr="Image showing yeras of career from year 1 to year 6 and different activities faculty may be focusing on: clinical, teaching, curriculum development, skill-building, mentorship and sponsorship, networking and scholarship realms">
            <a:extLst>
              <a:ext uri="{FF2B5EF4-FFF2-40B4-BE49-F238E27FC236}">
                <a16:creationId xmlns:a16="http://schemas.microsoft.com/office/drawing/2014/main" id="{C9276111-6DCF-4895-9E64-8937AB520D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1" r="3843"/>
          <a:stretch/>
        </p:blipFill>
        <p:spPr>
          <a:xfrm>
            <a:off x="95693" y="99207"/>
            <a:ext cx="9067800" cy="443150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C27235A-1954-CEBB-4355-069106EFB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994172"/>
            <a:ext cx="7886700" cy="9941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Progression in Clinician Educator</a:t>
            </a:r>
          </a:p>
        </p:txBody>
      </p:sp>
    </p:spTree>
    <p:extLst>
      <p:ext uri="{BB962C8B-B14F-4D97-AF65-F5344CB8AC3E}">
        <p14:creationId xmlns:p14="http://schemas.microsoft.com/office/powerpoint/2010/main" val="1080607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Signature outline">
            <a:extLst>
              <a:ext uri="{FF2B5EF4-FFF2-40B4-BE49-F238E27FC236}">
                <a16:creationId xmlns:a16="http://schemas.microsoft.com/office/drawing/2014/main" id="{3BD1CF9C-BA41-4156-8645-57B2CC7AD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41236" y="369078"/>
            <a:ext cx="628650" cy="62865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87AABF3-2D77-4E1F-B179-90E858C89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320" y="10519"/>
            <a:ext cx="7886700" cy="994172"/>
          </a:xfrm>
        </p:spPr>
        <p:txBody>
          <a:bodyPr/>
          <a:lstStyle/>
          <a:p>
            <a:r>
              <a:rPr lang="en-US" b="1">
                <a:ea typeface="Calibri Light"/>
                <a:cs typeface="Calibri Light"/>
              </a:rPr>
              <a:t>Getting Started: Mentor Map Brainstorm</a:t>
            </a:r>
          </a:p>
        </p:txBody>
      </p:sp>
      <p:pic>
        <p:nvPicPr>
          <p:cNvPr id="4" name="Picture 3" descr="Image of mentor map">
            <a:extLst>
              <a:ext uri="{FF2B5EF4-FFF2-40B4-BE49-F238E27FC236}">
                <a16:creationId xmlns:a16="http://schemas.microsoft.com/office/drawing/2014/main" id="{E48D8116-EB9B-37E7-EB3C-4BF42AB7B3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1063" y="687048"/>
            <a:ext cx="5535719" cy="4115627"/>
          </a:xfrm>
          <a:prstGeom prst="rect">
            <a:avLst/>
          </a:prstGeom>
        </p:spPr>
      </p:pic>
      <p:pic>
        <p:nvPicPr>
          <p:cNvPr id="2" name="Picture 1" descr="Tiny QR Code Image http://tiny.ucsf.edu/MentorMap">
            <a:extLst>
              <a:ext uri="{FF2B5EF4-FFF2-40B4-BE49-F238E27FC236}">
                <a16:creationId xmlns:a16="http://schemas.microsoft.com/office/drawing/2014/main" id="{A83A7100-2117-7D5C-2162-B160471190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3911" y="3775753"/>
            <a:ext cx="1188418" cy="125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931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ee illustration: Question Mark, Question, Faq, Ask ..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44" y="1227364"/>
            <a:ext cx="2335345" cy="2419350"/>
          </a:xfrm>
          <a:prstGeom prst="rect">
            <a:avLst/>
          </a:prstGeom>
        </p:spPr>
      </p:pic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100058" y="302226"/>
            <a:ext cx="8466677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Additional Questions, Reflections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6657" y="3811371"/>
            <a:ext cx="577536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Please peruse the Resources Handout for contacts in your School/Department and links to helpful sites and resources: </a:t>
            </a:r>
            <a:r>
              <a:rPr lang="en-US" sz="1600">
                <a:solidFill>
                  <a:srgbClr val="428BCA"/>
                </a:solidFill>
                <a:latin typeface="Helvetica Neue"/>
                <a:hlinkClick r:id="rId4"/>
              </a:rPr>
              <a:t>https://tiny.ucsf.edu/ClinEdResources</a:t>
            </a:r>
            <a:endParaRPr lang="en-US" sz="1600">
              <a:solidFill>
                <a:srgbClr val="333333"/>
              </a:solidFill>
              <a:latin typeface="Helvetica Neu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765718-219B-4A47-8FAC-17E9C21D6232}"/>
              </a:ext>
            </a:extLst>
          </p:cNvPr>
          <p:cNvSpPr txBox="1"/>
          <p:nvPr/>
        </p:nvSpPr>
        <p:spPr>
          <a:xfrm>
            <a:off x="3173782" y="1682455"/>
            <a:ext cx="5974763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Denise Connor – SOM – </a:t>
            </a:r>
            <a:r>
              <a:rPr lang="en-US">
                <a:solidFill>
                  <a:srgbClr val="0563C1"/>
                </a:solidFill>
                <a:ea typeface="+mn-lt"/>
                <a:cs typeface="+mn-lt"/>
                <a:hlinkClick r:id="rId5"/>
              </a:rPr>
              <a:t>denise.connor@ucsf.edu</a:t>
            </a:r>
            <a:endParaRPr lang="en-US"/>
          </a:p>
          <a:p>
            <a:r>
              <a:rPr lang="en-US">
                <a:cs typeface="Calibri"/>
              </a:rPr>
              <a:t>Angel Kuo – SON - </a:t>
            </a:r>
            <a:r>
              <a:rPr lang="en-US">
                <a:cs typeface="Calibri"/>
                <a:hlinkClick r:id="rId6"/>
              </a:rPr>
              <a:t>angel.kuo@ucsf.edu</a:t>
            </a:r>
            <a:r>
              <a:rPr lang="en-US">
                <a:cs typeface="Calibri"/>
              </a:rPr>
              <a:t> 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Crystal Zhou – SOP – </a:t>
            </a:r>
            <a:r>
              <a:rPr lang="en-US">
                <a:hlinkClick r:id="rId7"/>
              </a:rPr>
              <a:t>crystal.zhou@ucsf.edu</a:t>
            </a:r>
            <a:endParaRPr lang="en-US">
              <a:ea typeface="Calibri"/>
              <a:cs typeface="Calibri"/>
              <a:hlinkClick r:id="rId7"/>
            </a:endParaRPr>
          </a:p>
          <a:p>
            <a:r>
              <a:rPr lang="en-US">
                <a:ea typeface="+mn-lt"/>
                <a:cs typeface="+mn-lt"/>
              </a:rPr>
              <a:t>Cindy Lai – SOM – </a:t>
            </a:r>
            <a:r>
              <a:rPr lang="en-US">
                <a:solidFill>
                  <a:srgbClr val="0563C1"/>
                </a:solidFill>
                <a:ea typeface="+mn-lt"/>
                <a:cs typeface="+mn-lt"/>
                <a:hlinkClick r:id="rId8"/>
              </a:rPr>
              <a:t>cindy.lai@ucsf.edu</a:t>
            </a:r>
            <a:r>
              <a:rPr lang="en-US">
                <a:ea typeface="+mn-lt"/>
                <a:cs typeface="+mn-lt"/>
              </a:rPr>
              <a:t> </a:t>
            </a:r>
            <a:endParaRPr lang="en-US"/>
          </a:p>
          <a:p>
            <a:r>
              <a:rPr lang="en-US">
                <a:cs typeface="Calibri"/>
              </a:rPr>
              <a:t>Diana Nguyen – SOD  -- </a:t>
            </a:r>
            <a:r>
              <a:rPr lang="en-US">
                <a:cs typeface="Calibri"/>
                <a:hlinkClick r:id="rId9"/>
              </a:rPr>
              <a:t>diana.nguyen2@ucsf.edu</a:t>
            </a:r>
            <a:r>
              <a:rPr lang="en-US">
                <a:cs typeface="Calibri"/>
              </a:rPr>
              <a:t> </a:t>
            </a:r>
            <a:endParaRPr lang="en-US">
              <a:ea typeface="Calibri"/>
              <a:cs typeface="Calibri"/>
            </a:endParaRPr>
          </a:p>
        </p:txBody>
      </p:sp>
      <p:pic>
        <p:nvPicPr>
          <p:cNvPr id="6" name="Picture 5" descr="Tiny QR Code Image http://tiny.ucsf.edu/ClinEdResources">
            <a:extLst>
              <a:ext uri="{FF2B5EF4-FFF2-40B4-BE49-F238E27FC236}">
                <a16:creationId xmlns:a16="http://schemas.microsoft.com/office/drawing/2014/main" id="{6D31351D-669B-BBE6-038E-A2E4EE1B97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6742183" y="3351067"/>
            <a:ext cx="1624016" cy="168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67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9">
            <a:extLst>
              <a:ext uri="{FF2B5EF4-FFF2-40B4-BE49-F238E27FC236}">
                <a16:creationId xmlns:a16="http://schemas.microsoft.com/office/drawing/2014/main" id="{2596F992-698C-48C0-9D89-70DA4CE92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EB7A97-934B-44AE-9252-66F493E83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424" y="368232"/>
            <a:ext cx="4115343" cy="347301"/>
          </a:xfrm>
        </p:spPr>
        <p:txBody>
          <a:bodyPr anchor="t">
            <a:normAutofit fontScale="90000"/>
          </a:bodyPr>
          <a:lstStyle/>
          <a:p>
            <a:pPr algn="r"/>
            <a:r>
              <a:rPr lang="en-US" sz="3000" b="1"/>
              <a:t>Breakout Group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6D436-C405-40B1-8100-84CAE397D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229" y="1022968"/>
            <a:ext cx="7731038" cy="345474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b="1"/>
              <a:t>Introductions: </a:t>
            </a:r>
            <a:endParaRPr lang="en-US" sz="2400" b="1">
              <a:ea typeface="Calibri"/>
              <a:cs typeface="Calibri"/>
            </a:endParaRPr>
          </a:p>
          <a:p>
            <a:pPr lvl="1"/>
            <a:r>
              <a:rPr lang="en-US" sz="2400"/>
              <a:t>Name, Pronouns if you'd like to share, School/Dept</a:t>
            </a:r>
            <a:endParaRPr lang="en-US" sz="2400">
              <a:ea typeface="Calibri"/>
              <a:cs typeface="Calibri"/>
            </a:endParaRPr>
          </a:p>
          <a:p>
            <a:pPr lvl="1"/>
            <a:r>
              <a:rPr lang="en-US" sz="2400"/>
              <a:t>Role at UCSF/Type of teaching you do</a:t>
            </a:r>
            <a:endParaRPr lang="en-US" sz="2400">
              <a:ea typeface="Calibri"/>
              <a:cs typeface="Calibri"/>
            </a:endParaRPr>
          </a:p>
          <a:p>
            <a:pPr lvl="1"/>
            <a:r>
              <a:rPr lang="en-US" sz="2400"/>
              <a:t>One thing you </a:t>
            </a:r>
            <a:r>
              <a:rPr lang="en-US" sz="2400" b="1"/>
              <a:t>love </a:t>
            </a:r>
            <a:r>
              <a:rPr lang="en-US" sz="2400"/>
              <a:t>about being a clinician educator</a:t>
            </a:r>
            <a:endParaRPr lang="en-US" sz="2400">
              <a:ea typeface="Calibri"/>
              <a:cs typeface="Calibri"/>
            </a:endParaRPr>
          </a:p>
          <a:p>
            <a:r>
              <a:rPr lang="en-US" sz="2400" b="1"/>
              <a:t>As a group: </a:t>
            </a:r>
            <a:endParaRPr lang="en-US" sz="2400" b="1">
              <a:ea typeface="Calibri"/>
              <a:cs typeface="Calibri"/>
            </a:endParaRPr>
          </a:p>
          <a:p>
            <a:pPr lvl="1"/>
            <a:r>
              <a:rPr lang="en-US" sz="2400"/>
              <a:t>Discuss Q's you have about being a clinician educator: you may consider challenges that are particular to our current context or any general Q's; ask a representative to add your group's Q's to the shared doc</a:t>
            </a:r>
            <a:endParaRPr lang="en-US" sz="2400">
              <a:ea typeface="Calibri"/>
              <a:cs typeface="Calibri"/>
            </a:endParaRPr>
          </a:p>
          <a:p>
            <a:pPr lvl="1"/>
            <a:r>
              <a:rPr lang="en-US" sz="2400"/>
              <a:t>If time, begin discussing the Q's and brainstorm together</a:t>
            </a:r>
            <a:endParaRPr lang="en-US" sz="2400">
              <a:ea typeface="Calibri"/>
              <a:cs typeface="Calibri"/>
            </a:endParaRPr>
          </a:p>
          <a:p>
            <a:pPr lvl="1"/>
            <a:endParaRPr lang="en-US" sz="1300"/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E7BFF8DC-0AE7-4AD2-9B28-2E5F26D62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804587"/>
            <a:ext cx="9143998" cy="34633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162AD-C6E5-4BF8-A453-76ADB3687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5" y="4804586"/>
            <a:ext cx="3057523" cy="348299"/>
          </a:xfrm>
          <a:prstGeom prst="rect">
            <a:avLst/>
          </a:prstGeom>
          <a:gradFill>
            <a:gsLst>
              <a:gs pos="19000">
                <a:srgbClr val="000000">
                  <a:alpha val="31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38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Triangle 13" descr="Image showing types of clinician educators from “big C, little e” to “little c, big E”">
            <a:extLst>
              <a:ext uri="{FF2B5EF4-FFF2-40B4-BE49-F238E27FC236}">
                <a16:creationId xmlns:a16="http://schemas.microsoft.com/office/drawing/2014/main" id="{2B795B66-82E2-6F49-9932-23C083214891}"/>
              </a:ext>
            </a:extLst>
          </p:cNvPr>
          <p:cNvSpPr/>
          <p:nvPr/>
        </p:nvSpPr>
        <p:spPr>
          <a:xfrm flipH="1">
            <a:off x="533400" y="895350"/>
            <a:ext cx="8191500" cy="3962400"/>
          </a:xfrm>
          <a:prstGeom prst="rtTriangle">
            <a:avLst/>
          </a:prstGeom>
          <a:solidFill>
            <a:schemeClr val="accent6">
              <a:lumMod val="50000"/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0369"/>
            <a:ext cx="8191500" cy="625478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What is a Clinician Educator?</a:t>
            </a:r>
          </a:p>
        </p:txBody>
      </p:sp>
      <p:sp>
        <p:nvSpPr>
          <p:cNvPr id="13" name="Right Triangle 12" descr="An image graph like image showing different types of cliniciane ducators from big C little e to little c big E">
            <a:extLst>
              <a:ext uri="{FF2B5EF4-FFF2-40B4-BE49-F238E27FC236}">
                <a16:creationId xmlns:a16="http://schemas.microsoft.com/office/drawing/2014/main" id="{7FB28D41-2ACE-C844-8EBA-365F0E1537CB}"/>
              </a:ext>
            </a:extLst>
          </p:cNvPr>
          <p:cNvSpPr/>
          <p:nvPr/>
        </p:nvSpPr>
        <p:spPr>
          <a:xfrm>
            <a:off x="533400" y="907256"/>
            <a:ext cx="8191500" cy="3962400"/>
          </a:xfrm>
          <a:prstGeom prst="rtTriangle">
            <a:avLst/>
          </a:prstGeom>
          <a:solidFill>
            <a:schemeClr val="accent1">
              <a:lumMod val="50000"/>
              <a:alpha val="5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spc="3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1DF0C8-4215-304E-9714-00BC50F6F647}"/>
              </a:ext>
            </a:extLst>
          </p:cNvPr>
          <p:cNvSpPr txBox="1"/>
          <p:nvPr/>
        </p:nvSpPr>
        <p:spPr>
          <a:xfrm rot="16200000">
            <a:off x="-680604" y="2815721"/>
            <a:ext cx="2860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Work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5FC6B7-FCF9-9249-A7C9-66AA3471BD7F}"/>
              </a:ext>
            </a:extLst>
          </p:cNvPr>
          <p:cNvSpPr txBox="1"/>
          <p:nvPr/>
        </p:nvSpPr>
        <p:spPr>
          <a:xfrm rot="5400000">
            <a:off x="7208638" y="2855537"/>
            <a:ext cx="2676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78B7EF-E1E1-8A43-9CC4-A6DFEC4DDF11}"/>
              </a:ext>
            </a:extLst>
          </p:cNvPr>
          <p:cNvSpPr txBox="1"/>
          <p:nvPr/>
        </p:nvSpPr>
        <p:spPr>
          <a:xfrm>
            <a:off x="1696420" y="3795588"/>
            <a:ext cx="67304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pc="2500">
                <a:latin typeface="Arial" panose="020B0604020202020204" pitchFamily="34" charset="0"/>
                <a:cs typeface="Arial" panose="020B0604020202020204" pitchFamily="34" charset="0"/>
              </a:rPr>
              <a:t>Teaching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99FD6E-889D-684D-B0A8-C346DB191C65}"/>
              </a:ext>
            </a:extLst>
          </p:cNvPr>
          <p:cNvSpPr txBox="1"/>
          <p:nvPr/>
        </p:nvSpPr>
        <p:spPr>
          <a:xfrm>
            <a:off x="4559587" y="2907020"/>
            <a:ext cx="3568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Curriculum Design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3D9E5B-E39E-BB40-851B-ADE84ACCB973}"/>
              </a:ext>
            </a:extLst>
          </p:cNvPr>
          <p:cNvSpPr txBox="1"/>
          <p:nvPr/>
        </p:nvSpPr>
        <p:spPr>
          <a:xfrm>
            <a:off x="5600837" y="3464168"/>
            <a:ext cx="2676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Ed Leadership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FB4B634-D505-9144-AB1F-EC0599E92665}"/>
              </a:ext>
            </a:extLst>
          </p:cNvPr>
          <p:cNvSpPr/>
          <p:nvPr/>
        </p:nvSpPr>
        <p:spPr>
          <a:xfrm>
            <a:off x="1041975" y="1082753"/>
            <a:ext cx="1682057" cy="11079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F1E6DB7-108D-5545-A568-D8CE7CE52E0C}"/>
              </a:ext>
            </a:extLst>
          </p:cNvPr>
          <p:cNvSpPr/>
          <p:nvPr/>
        </p:nvSpPr>
        <p:spPr>
          <a:xfrm>
            <a:off x="6781800" y="1064670"/>
            <a:ext cx="1682057" cy="11079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err="1"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342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194" y="273844"/>
            <a:ext cx="8153400" cy="994172"/>
          </a:xfrm>
        </p:spPr>
        <p:txBody>
          <a:bodyPr>
            <a:no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Lifecycle of a Clinician-Educator </a:t>
            </a:r>
          </a:p>
        </p:txBody>
      </p:sp>
      <p:graphicFrame>
        <p:nvGraphicFramePr>
          <p:cNvPr id="5" name="Content Placeholder 4" descr="Arrows showing the lifecycle of an educator at different phases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430780"/>
              </p:ext>
            </p:extLst>
          </p:nvPr>
        </p:nvGraphicFramePr>
        <p:xfrm>
          <a:off x="533400" y="1123950"/>
          <a:ext cx="8153400" cy="4610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A no ‘one size sign fits all sign’ with black text&#10;&#10;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6600" y="1200150"/>
            <a:ext cx="1666875" cy="124854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FE5C29A-D6AF-414C-91A7-E3D46457E0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00" y="2190750"/>
            <a:ext cx="2971800" cy="281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67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3"/>
            <a:ext cx="7886700" cy="994173"/>
          </a:xfrm>
        </p:spPr>
        <p:txBody>
          <a:bodyPr>
            <a:norm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How do I get started on this pathway?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50" y="1398984"/>
            <a:ext cx="7818120" cy="13716"/>
          </a:xfrm>
          <a:custGeom>
            <a:avLst/>
            <a:gdLst>
              <a:gd name="connsiteX0" fmla="*/ 0 w 7818120"/>
              <a:gd name="connsiteY0" fmla="*/ 0 h 13716"/>
              <a:gd name="connsiteX1" fmla="*/ 416966 w 7818120"/>
              <a:gd name="connsiteY1" fmla="*/ 0 h 13716"/>
              <a:gd name="connsiteX2" fmla="*/ 1146658 w 7818120"/>
              <a:gd name="connsiteY2" fmla="*/ 0 h 13716"/>
              <a:gd name="connsiteX3" fmla="*/ 1563624 w 7818120"/>
              <a:gd name="connsiteY3" fmla="*/ 0 h 13716"/>
              <a:gd name="connsiteX4" fmla="*/ 2136953 w 7818120"/>
              <a:gd name="connsiteY4" fmla="*/ 0 h 13716"/>
              <a:gd name="connsiteX5" fmla="*/ 2944825 w 7818120"/>
              <a:gd name="connsiteY5" fmla="*/ 0 h 13716"/>
              <a:gd name="connsiteX6" fmla="*/ 3596335 w 7818120"/>
              <a:gd name="connsiteY6" fmla="*/ 0 h 13716"/>
              <a:gd name="connsiteX7" fmla="*/ 4326026 w 7818120"/>
              <a:gd name="connsiteY7" fmla="*/ 0 h 13716"/>
              <a:gd name="connsiteX8" fmla="*/ 4899355 w 7818120"/>
              <a:gd name="connsiteY8" fmla="*/ 0 h 13716"/>
              <a:gd name="connsiteX9" fmla="*/ 5550865 w 7818120"/>
              <a:gd name="connsiteY9" fmla="*/ 0 h 13716"/>
              <a:gd name="connsiteX10" fmla="*/ 6358738 w 7818120"/>
              <a:gd name="connsiteY10" fmla="*/ 0 h 13716"/>
              <a:gd name="connsiteX11" fmla="*/ 6853885 w 7818120"/>
              <a:gd name="connsiteY11" fmla="*/ 0 h 13716"/>
              <a:gd name="connsiteX12" fmla="*/ 7818120 w 7818120"/>
              <a:gd name="connsiteY12" fmla="*/ 0 h 13716"/>
              <a:gd name="connsiteX13" fmla="*/ 7818120 w 7818120"/>
              <a:gd name="connsiteY13" fmla="*/ 13716 h 13716"/>
              <a:gd name="connsiteX14" fmla="*/ 7244791 w 7818120"/>
              <a:gd name="connsiteY14" fmla="*/ 13716 h 13716"/>
              <a:gd name="connsiteX15" fmla="*/ 6827825 w 7818120"/>
              <a:gd name="connsiteY15" fmla="*/ 13716 h 13716"/>
              <a:gd name="connsiteX16" fmla="*/ 6176315 w 7818120"/>
              <a:gd name="connsiteY16" fmla="*/ 13716 h 13716"/>
              <a:gd name="connsiteX17" fmla="*/ 5681167 w 7818120"/>
              <a:gd name="connsiteY17" fmla="*/ 13716 h 13716"/>
              <a:gd name="connsiteX18" fmla="*/ 5029657 w 7818120"/>
              <a:gd name="connsiteY18" fmla="*/ 13716 h 13716"/>
              <a:gd name="connsiteX19" fmla="*/ 4378147 w 7818120"/>
              <a:gd name="connsiteY19" fmla="*/ 13716 h 13716"/>
              <a:gd name="connsiteX20" fmla="*/ 3726637 w 7818120"/>
              <a:gd name="connsiteY20" fmla="*/ 13716 h 13716"/>
              <a:gd name="connsiteX21" fmla="*/ 3075127 w 7818120"/>
              <a:gd name="connsiteY21" fmla="*/ 13716 h 13716"/>
              <a:gd name="connsiteX22" fmla="*/ 2501798 w 7818120"/>
              <a:gd name="connsiteY22" fmla="*/ 13716 h 13716"/>
              <a:gd name="connsiteX23" fmla="*/ 1772107 w 7818120"/>
              <a:gd name="connsiteY23" fmla="*/ 13716 h 13716"/>
              <a:gd name="connsiteX24" fmla="*/ 1120597 w 7818120"/>
              <a:gd name="connsiteY24" fmla="*/ 13716 h 13716"/>
              <a:gd name="connsiteX25" fmla="*/ 0 w 7818120"/>
              <a:gd name="connsiteY25" fmla="*/ 13716 h 13716"/>
              <a:gd name="connsiteX26" fmla="*/ 0 w 7818120"/>
              <a:gd name="connsiteY26" fmla="*/ 0 h 13716"/>
              <a:gd name="connsiteX0" fmla="*/ 0 w 7818120"/>
              <a:gd name="connsiteY0" fmla="*/ 0 h 13716"/>
              <a:gd name="connsiteX1" fmla="*/ 573329 w 7818120"/>
              <a:gd name="connsiteY1" fmla="*/ 0 h 13716"/>
              <a:gd name="connsiteX2" fmla="*/ 990295 w 7818120"/>
              <a:gd name="connsiteY2" fmla="*/ 0 h 13716"/>
              <a:gd name="connsiteX3" fmla="*/ 1394232 w 7818120"/>
              <a:gd name="connsiteY3" fmla="*/ 0 h 13716"/>
              <a:gd name="connsiteX4" fmla="*/ 1798168 w 7818120"/>
              <a:gd name="connsiteY4" fmla="*/ 0 h 13716"/>
              <a:gd name="connsiteX5" fmla="*/ 2371496 w 7818120"/>
              <a:gd name="connsiteY5" fmla="*/ 0 h 13716"/>
              <a:gd name="connsiteX6" fmla="*/ 2944825 w 7818120"/>
              <a:gd name="connsiteY6" fmla="*/ 0 h 13716"/>
              <a:gd name="connsiteX7" fmla="*/ 3752698 w 7818120"/>
              <a:gd name="connsiteY7" fmla="*/ 0 h 13716"/>
              <a:gd name="connsiteX8" fmla="*/ 4247845 w 7818120"/>
              <a:gd name="connsiteY8" fmla="*/ 0 h 13716"/>
              <a:gd name="connsiteX9" fmla="*/ 5055718 w 7818120"/>
              <a:gd name="connsiteY9" fmla="*/ 0 h 13716"/>
              <a:gd name="connsiteX10" fmla="*/ 5863590 w 7818120"/>
              <a:gd name="connsiteY10" fmla="*/ 0 h 13716"/>
              <a:gd name="connsiteX11" fmla="*/ 6515100 w 7818120"/>
              <a:gd name="connsiteY11" fmla="*/ 0 h 13716"/>
              <a:gd name="connsiteX12" fmla="*/ 7818120 w 7818120"/>
              <a:gd name="connsiteY12" fmla="*/ 0 h 13716"/>
              <a:gd name="connsiteX13" fmla="*/ 7818120 w 7818120"/>
              <a:gd name="connsiteY13" fmla="*/ 13716 h 13716"/>
              <a:gd name="connsiteX14" fmla="*/ 7401154 w 7818120"/>
              <a:gd name="connsiteY14" fmla="*/ 13716 h 13716"/>
              <a:gd name="connsiteX15" fmla="*/ 6593281 w 7818120"/>
              <a:gd name="connsiteY15" fmla="*/ 13716 h 13716"/>
              <a:gd name="connsiteX16" fmla="*/ 6098134 w 7818120"/>
              <a:gd name="connsiteY16" fmla="*/ 13716 h 13716"/>
              <a:gd name="connsiteX17" fmla="*/ 5446624 w 7818120"/>
              <a:gd name="connsiteY17" fmla="*/ 13716 h 13716"/>
              <a:gd name="connsiteX18" fmla="*/ 4638751 w 7818120"/>
              <a:gd name="connsiteY18" fmla="*/ 13716 h 13716"/>
              <a:gd name="connsiteX19" fmla="*/ 3987241 w 7818120"/>
              <a:gd name="connsiteY19" fmla="*/ 13716 h 13716"/>
              <a:gd name="connsiteX20" fmla="*/ 3570275 w 7818120"/>
              <a:gd name="connsiteY20" fmla="*/ 13716 h 13716"/>
              <a:gd name="connsiteX21" fmla="*/ 3075127 w 7818120"/>
              <a:gd name="connsiteY21" fmla="*/ 13716 h 13716"/>
              <a:gd name="connsiteX22" fmla="*/ 2267255 w 7818120"/>
              <a:gd name="connsiteY22" fmla="*/ 13716 h 13716"/>
              <a:gd name="connsiteX23" fmla="*/ 1615745 w 7818120"/>
              <a:gd name="connsiteY23" fmla="*/ 13716 h 13716"/>
              <a:gd name="connsiteX24" fmla="*/ 1120597 w 7818120"/>
              <a:gd name="connsiteY24" fmla="*/ 13716 h 13716"/>
              <a:gd name="connsiteX25" fmla="*/ 0 w 7818120"/>
              <a:gd name="connsiteY25" fmla="*/ 13716 h 13716"/>
              <a:gd name="connsiteX26" fmla="*/ 0 w 7818120"/>
              <a:gd name="connsiteY2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818120" h="13716" fill="none" extrusionOk="0">
                <a:moveTo>
                  <a:pt x="0" y="0"/>
                </a:moveTo>
                <a:cubicBezTo>
                  <a:pt x="101002" y="-20048"/>
                  <a:pt x="215808" y="13837"/>
                  <a:pt x="416966" y="0"/>
                </a:cubicBezTo>
                <a:cubicBezTo>
                  <a:pt x="573264" y="9422"/>
                  <a:pt x="897859" y="4188"/>
                  <a:pt x="1146658" y="0"/>
                </a:cubicBezTo>
                <a:cubicBezTo>
                  <a:pt x="1409722" y="12227"/>
                  <a:pt x="1377475" y="-3286"/>
                  <a:pt x="1563624" y="0"/>
                </a:cubicBezTo>
                <a:cubicBezTo>
                  <a:pt x="1758084" y="11330"/>
                  <a:pt x="1967746" y="-7403"/>
                  <a:pt x="2136953" y="0"/>
                </a:cubicBezTo>
                <a:cubicBezTo>
                  <a:pt x="2354826" y="-5751"/>
                  <a:pt x="2687014" y="20029"/>
                  <a:pt x="2944825" y="0"/>
                </a:cubicBezTo>
                <a:cubicBezTo>
                  <a:pt x="3238848" y="15226"/>
                  <a:pt x="3415761" y="33925"/>
                  <a:pt x="3596335" y="0"/>
                </a:cubicBezTo>
                <a:cubicBezTo>
                  <a:pt x="3815108" y="13362"/>
                  <a:pt x="3972448" y="-68797"/>
                  <a:pt x="4326026" y="0"/>
                </a:cubicBezTo>
                <a:cubicBezTo>
                  <a:pt x="4638028" y="39995"/>
                  <a:pt x="4794473" y="211"/>
                  <a:pt x="4899355" y="0"/>
                </a:cubicBezTo>
                <a:cubicBezTo>
                  <a:pt x="5037170" y="-13296"/>
                  <a:pt x="5289722" y="-48609"/>
                  <a:pt x="5550865" y="0"/>
                </a:cubicBezTo>
                <a:cubicBezTo>
                  <a:pt x="5740088" y="19163"/>
                  <a:pt x="6143605" y="-29909"/>
                  <a:pt x="6358738" y="0"/>
                </a:cubicBezTo>
                <a:cubicBezTo>
                  <a:pt x="6556443" y="18955"/>
                  <a:pt x="6741581" y="-22634"/>
                  <a:pt x="6853885" y="0"/>
                </a:cubicBezTo>
                <a:cubicBezTo>
                  <a:pt x="6996029" y="20497"/>
                  <a:pt x="7453286" y="6658"/>
                  <a:pt x="7818120" y="0"/>
                </a:cubicBezTo>
                <a:cubicBezTo>
                  <a:pt x="7817249" y="3138"/>
                  <a:pt x="7818107" y="8565"/>
                  <a:pt x="7818120" y="13716"/>
                </a:cubicBezTo>
                <a:cubicBezTo>
                  <a:pt x="7701883" y="-38533"/>
                  <a:pt x="7395843" y="3865"/>
                  <a:pt x="7244791" y="13716"/>
                </a:cubicBezTo>
                <a:cubicBezTo>
                  <a:pt x="7088282" y="9835"/>
                  <a:pt x="6958165" y="16330"/>
                  <a:pt x="6827825" y="13716"/>
                </a:cubicBezTo>
                <a:cubicBezTo>
                  <a:pt x="6715653" y="-7377"/>
                  <a:pt x="6356779" y="28552"/>
                  <a:pt x="6176315" y="13716"/>
                </a:cubicBezTo>
                <a:cubicBezTo>
                  <a:pt x="6015772" y="-9504"/>
                  <a:pt x="5852284" y="-4528"/>
                  <a:pt x="5681167" y="13716"/>
                </a:cubicBezTo>
                <a:cubicBezTo>
                  <a:pt x="5508148" y="43447"/>
                  <a:pt x="5305363" y="-11419"/>
                  <a:pt x="5029657" y="13716"/>
                </a:cubicBezTo>
                <a:cubicBezTo>
                  <a:pt x="4760375" y="42218"/>
                  <a:pt x="4637400" y="31106"/>
                  <a:pt x="4378147" y="13716"/>
                </a:cubicBezTo>
                <a:cubicBezTo>
                  <a:pt x="4094943" y="3471"/>
                  <a:pt x="4037303" y="22996"/>
                  <a:pt x="3726637" y="13716"/>
                </a:cubicBezTo>
                <a:cubicBezTo>
                  <a:pt x="3400340" y="-7031"/>
                  <a:pt x="3320728" y="56486"/>
                  <a:pt x="3075127" y="13716"/>
                </a:cubicBezTo>
                <a:cubicBezTo>
                  <a:pt x="2809301" y="-30329"/>
                  <a:pt x="2702630" y="11905"/>
                  <a:pt x="2501798" y="13716"/>
                </a:cubicBezTo>
                <a:cubicBezTo>
                  <a:pt x="2308686" y="16179"/>
                  <a:pt x="2079466" y="978"/>
                  <a:pt x="1772107" y="13716"/>
                </a:cubicBezTo>
                <a:cubicBezTo>
                  <a:pt x="1420202" y="42492"/>
                  <a:pt x="1431765" y="24341"/>
                  <a:pt x="1120597" y="13716"/>
                </a:cubicBezTo>
                <a:cubicBezTo>
                  <a:pt x="791266" y="27035"/>
                  <a:pt x="235945" y="77750"/>
                  <a:pt x="0" y="13716"/>
                </a:cubicBezTo>
                <a:cubicBezTo>
                  <a:pt x="-457" y="9675"/>
                  <a:pt x="580" y="3290"/>
                  <a:pt x="0" y="0"/>
                </a:cubicBezTo>
                <a:close/>
              </a:path>
              <a:path w="7818120" h="13716" stroke="0" extrusionOk="0">
                <a:moveTo>
                  <a:pt x="0" y="0"/>
                </a:moveTo>
                <a:cubicBezTo>
                  <a:pt x="161767" y="-7030"/>
                  <a:pt x="286873" y="-11228"/>
                  <a:pt x="573329" y="0"/>
                </a:cubicBezTo>
                <a:cubicBezTo>
                  <a:pt x="860952" y="-8429"/>
                  <a:pt x="823968" y="-2420"/>
                  <a:pt x="990295" y="0"/>
                </a:cubicBezTo>
                <a:cubicBezTo>
                  <a:pt x="1144921" y="-13846"/>
                  <a:pt x="1288801" y="10931"/>
                  <a:pt x="1394232" y="0"/>
                </a:cubicBezTo>
                <a:cubicBezTo>
                  <a:pt x="1499663" y="-10931"/>
                  <a:pt x="1677634" y="10318"/>
                  <a:pt x="1798168" y="0"/>
                </a:cubicBezTo>
                <a:cubicBezTo>
                  <a:pt x="2021167" y="5465"/>
                  <a:pt x="2087775" y="-15972"/>
                  <a:pt x="2371496" y="0"/>
                </a:cubicBezTo>
                <a:cubicBezTo>
                  <a:pt x="2646084" y="3640"/>
                  <a:pt x="2709294" y="-15431"/>
                  <a:pt x="2944825" y="0"/>
                </a:cubicBezTo>
                <a:cubicBezTo>
                  <a:pt x="3182104" y="39801"/>
                  <a:pt x="3563508" y="7189"/>
                  <a:pt x="3752698" y="0"/>
                </a:cubicBezTo>
                <a:cubicBezTo>
                  <a:pt x="4004713" y="-51688"/>
                  <a:pt x="4111759" y="8465"/>
                  <a:pt x="4247845" y="0"/>
                </a:cubicBezTo>
                <a:cubicBezTo>
                  <a:pt x="4409051" y="-38636"/>
                  <a:pt x="4840912" y="-6880"/>
                  <a:pt x="5055718" y="0"/>
                </a:cubicBezTo>
                <a:cubicBezTo>
                  <a:pt x="5318987" y="12828"/>
                  <a:pt x="5464207" y="16349"/>
                  <a:pt x="5863590" y="0"/>
                </a:cubicBezTo>
                <a:cubicBezTo>
                  <a:pt x="6258188" y="21536"/>
                  <a:pt x="6373895" y="-20866"/>
                  <a:pt x="6515100" y="0"/>
                </a:cubicBezTo>
                <a:cubicBezTo>
                  <a:pt x="6673199" y="-42487"/>
                  <a:pt x="7368245" y="-124798"/>
                  <a:pt x="7818120" y="0"/>
                </a:cubicBezTo>
                <a:cubicBezTo>
                  <a:pt x="7817779" y="6351"/>
                  <a:pt x="7818443" y="9419"/>
                  <a:pt x="7818120" y="13716"/>
                </a:cubicBezTo>
                <a:cubicBezTo>
                  <a:pt x="7615777" y="-5643"/>
                  <a:pt x="7527543" y="-10322"/>
                  <a:pt x="7401154" y="13716"/>
                </a:cubicBezTo>
                <a:cubicBezTo>
                  <a:pt x="7322611" y="43324"/>
                  <a:pt x="6964426" y="-29538"/>
                  <a:pt x="6593281" y="13716"/>
                </a:cubicBezTo>
                <a:cubicBezTo>
                  <a:pt x="6260055" y="29261"/>
                  <a:pt x="6287545" y="-8535"/>
                  <a:pt x="6098134" y="13716"/>
                </a:cubicBezTo>
                <a:cubicBezTo>
                  <a:pt x="5900337" y="10423"/>
                  <a:pt x="5605990" y="68049"/>
                  <a:pt x="5446624" y="13716"/>
                </a:cubicBezTo>
                <a:cubicBezTo>
                  <a:pt x="5244167" y="-27676"/>
                  <a:pt x="4914971" y="-38930"/>
                  <a:pt x="4638751" y="13716"/>
                </a:cubicBezTo>
                <a:cubicBezTo>
                  <a:pt x="4353273" y="3808"/>
                  <a:pt x="4297533" y="9304"/>
                  <a:pt x="3987241" y="13716"/>
                </a:cubicBezTo>
                <a:cubicBezTo>
                  <a:pt x="3687723" y="37304"/>
                  <a:pt x="3776181" y="25467"/>
                  <a:pt x="3570275" y="13716"/>
                </a:cubicBezTo>
                <a:cubicBezTo>
                  <a:pt x="3396160" y="5677"/>
                  <a:pt x="3285909" y="43738"/>
                  <a:pt x="3075127" y="13716"/>
                </a:cubicBezTo>
                <a:cubicBezTo>
                  <a:pt x="2869474" y="36940"/>
                  <a:pt x="2676329" y="400"/>
                  <a:pt x="2267255" y="13716"/>
                </a:cubicBezTo>
                <a:cubicBezTo>
                  <a:pt x="1866401" y="19960"/>
                  <a:pt x="1882987" y="21124"/>
                  <a:pt x="1615745" y="13716"/>
                </a:cubicBezTo>
                <a:cubicBezTo>
                  <a:pt x="1346085" y="8807"/>
                  <a:pt x="1323312" y="7820"/>
                  <a:pt x="1120597" y="13716"/>
                </a:cubicBezTo>
                <a:cubicBezTo>
                  <a:pt x="940237" y="-65547"/>
                  <a:pt x="569386" y="23019"/>
                  <a:pt x="0" y="13716"/>
                </a:cubicBezTo>
                <a:cubicBezTo>
                  <a:pt x="794" y="8095"/>
                  <a:pt x="29" y="5295"/>
                  <a:pt x="0" y="0"/>
                </a:cubicBezTo>
                <a:close/>
              </a:path>
              <a:path w="7818120" h="13716" fill="none" stroke="0" extrusionOk="0">
                <a:moveTo>
                  <a:pt x="0" y="0"/>
                </a:moveTo>
                <a:cubicBezTo>
                  <a:pt x="102311" y="-24031"/>
                  <a:pt x="206428" y="20084"/>
                  <a:pt x="416966" y="0"/>
                </a:cubicBezTo>
                <a:cubicBezTo>
                  <a:pt x="662339" y="-9883"/>
                  <a:pt x="833564" y="-11910"/>
                  <a:pt x="1146658" y="0"/>
                </a:cubicBezTo>
                <a:cubicBezTo>
                  <a:pt x="1398993" y="16754"/>
                  <a:pt x="1378239" y="-4997"/>
                  <a:pt x="1563624" y="0"/>
                </a:cubicBezTo>
                <a:cubicBezTo>
                  <a:pt x="1738265" y="3015"/>
                  <a:pt x="2006667" y="23864"/>
                  <a:pt x="2136953" y="0"/>
                </a:cubicBezTo>
                <a:cubicBezTo>
                  <a:pt x="2338524" y="-3063"/>
                  <a:pt x="2693378" y="-15904"/>
                  <a:pt x="2944825" y="0"/>
                </a:cubicBezTo>
                <a:cubicBezTo>
                  <a:pt x="3201439" y="-13695"/>
                  <a:pt x="3379198" y="46243"/>
                  <a:pt x="3596335" y="0"/>
                </a:cubicBezTo>
                <a:cubicBezTo>
                  <a:pt x="3778868" y="-61549"/>
                  <a:pt x="3979469" y="3461"/>
                  <a:pt x="4326026" y="0"/>
                </a:cubicBezTo>
                <a:cubicBezTo>
                  <a:pt x="4670641" y="40397"/>
                  <a:pt x="4801160" y="2093"/>
                  <a:pt x="4899355" y="0"/>
                </a:cubicBezTo>
                <a:cubicBezTo>
                  <a:pt x="4972821" y="-4221"/>
                  <a:pt x="5326959" y="8892"/>
                  <a:pt x="5550865" y="0"/>
                </a:cubicBezTo>
                <a:cubicBezTo>
                  <a:pt x="5793178" y="12267"/>
                  <a:pt x="6146346" y="-4531"/>
                  <a:pt x="6358738" y="0"/>
                </a:cubicBezTo>
                <a:cubicBezTo>
                  <a:pt x="6580825" y="49349"/>
                  <a:pt x="6739467" y="13524"/>
                  <a:pt x="6853885" y="0"/>
                </a:cubicBezTo>
                <a:cubicBezTo>
                  <a:pt x="7057243" y="-60557"/>
                  <a:pt x="7415107" y="-58698"/>
                  <a:pt x="7818120" y="0"/>
                </a:cubicBezTo>
                <a:cubicBezTo>
                  <a:pt x="7818044" y="2812"/>
                  <a:pt x="7817504" y="9122"/>
                  <a:pt x="7818120" y="13716"/>
                </a:cubicBezTo>
                <a:cubicBezTo>
                  <a:pt x="7693944" y="-8187"/>
                  <a:pt x="7376376" y="-11249"/>
                  <a:pt x="7244791" y="13716"/>
                </a:cubicBezTo>
                <a:cubicBezTo>
                  <a:pt x="7100086" y="-10289"/>
                  <a:pt x="6942350" y="30849"/>
                  <a:pt x="6827825" y="13716"/>
                </a:cubicBezTo>
                <a:cubicBezTo>
                  <a:pt x="6691364" y="23301"/>
                  <a:pt x="6342432" y="32760"/>
                  <a:pt x="6176315" y="13716"/>
                </a:cubicBezTo>
                <a:cubicBezTo>
                  <a:pt x="6012855" y="23946"/>
                  <a:pt x="5862931" y="-5523"/>
                  <a:pt x="5681167" y="13716"/>
                </a:cubicBezTo>
                <a:cubicBezTo>
                  <a:pt x="5485664" y="67025"/>
                  <a:pt x="5296023" y="-3294"/>
                  <a:pt x="5029657" y="13716"/>
                </a:cubicBezTo>
                <a:cubicBezTo>
                  <a:pt x="4753680" y="44474"/>
                  <a:pt x="4640335" y="33934"/>
                  <a:pt x="4378147" y="13716"/>
                </a:cubicBezTo>
                <a:cubicBezTo>
                  <a:pt x="4103046" y="-9109"/>
                  <a:pt x="4022480" y="39276"/>
                  <a:pt x="3726637" y="13716"/>
                </a:cubicBezTo>
                <a:cubicBezTo>
                  <a:pt x="3429109" y="-1096"/>
                  <a:pt x="3316488" y="56843"/>
                  <a:pt x="3075127" y="13716"/>
                </a:cubicBezTo>
                <a:cubicBezTo>
                  <a:pt x="2821014" y="1521"/>
                  <a:pt x="2665050" y="-15835"/>
                  <a:pt x="2501798" y="13716"/>
                </a:cubicBezTo>
                <a:cubicBezTo>
                  <a:pt x="2343345" y="24822"/>
                  <a:pt x="2120041" y="-54999"/>
                  <a:pt x="1772107" y="13716"/>
                </a:cubicBezTo>
                <a:cubicBezTo>
                  <a:pt x="1424078" y="46093"/>
                  <a:pt x="1427418" y="28000"/>
                  <a:pt x="1120597" y="13716"/>
                </a:cubicBezTo>
                <a:cubicBezTo>
                  <a:pt x="796486" y="41366"/>
                  <a:pt x="243712" y="43226"/>
                  <a:pt x="0" y="13716"/>
                </a:cubicBezTo>
                <a:cubicBezTo>
                  <a:pt x="203" y="9362"/>
                  <a:pt x="845" y="232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818120"/>
                      <a:gd name="connsiteY0" fmla="*/ 0 h 13716"/>
                      <a:gd name="connsiteX1" fmla="*/ 416966 w 7818120"/>
                      <a:gd name="connsiteY1" fmla="*/ 0 h 13716"/>
                      <a:gd name="connsiteX2" fmla="*/ 1146658 w 7818120"/>
                      <a:gd name="connsiteY2" fmla="*/ 0 h 13716"/>
                      <a:gd name="connsiteX3" fmla="*/ 1563624 w 7818120"/>
                      <a:gd name="connsiteY3" fmla="*/ 0 h 13716"/>
                      <a:gd name="connsiteX4" fmla="*/ 2136953 w 7818120"/>
                      <a:gd name="connsiteY4" fmla="*/ 0 h 13716"/>
                      <a:gd name="connsiteX5" fmla="*/ 2944825 w 7818120"/>
                      <a:gd name="connsiteY5" fmla="*/ 0 h 13716"/>
                      <a:gd name="connsiteX6" fmla="*/ 3596335 w 7818120"/>
                      <a:gd name="connsiteY6" fmla="*/ 0 h 13716"/>
                      <a:gd name="connsiteX7" fmla="*/ 4326026 w 7818120"/>
                      <a:gd name="connsiteY7" fmla="*/ 0 h 13716"/>
                      <a:gd name="connsiteX8" fmla="*/ 4899355 w 7818120"/>
                      <a:gd name="connsiteY8" fmla="*/ 0 h 13716"/>
                      <a:gd name="connsiteX9" fmla="*/ 5550865 w 7818120"/>
                      <a:gd name="connsiteY9" fmla="*/ 0 h 13716"/>
                      <a:gd name="connsiteX10" fmla="*/ 6358738 w 7818120"/>
                      <a:gd name="connsiteY10" fmla="*/ 0 h 13716"/>
                      <a:gd name="connsiteX11" fmla="*/ 6853885 w 7818120"/>
                      <a:gd name="connsiteY11" fmla="*/ 0 h 13716"/>
                      <a:gd name="connsiteX12" fmla="*/ 7818120 w 7818120"/>
                      <a:gd name="connsiteY12" fmla="*/ 0 h 13716"/>
                      <a:gd name="connsiteX13" fmla="*/ 7818120 w 7818120"/>
                      <a:gd name="connsiteY13" fmla="*/ 13716 h 13716"/>
                      <a:gd name="connsiteX14" fmla="*/ 7244791 w 7818120"/>
                      <a:gd name="connsiteY14" fmla="*/ 13716 h 13716"/>
                      <a:gd name="connsiteX15" fmla="*/ 6827825 w 7818120"/>
                      <a:gd name="connsiteY15" fmla="*/ 13716 h 13716"/>
                      <a:gd name="connsiteX16" fmla="*/ 6176315 w 7818120"/>
                      <a:gd name="connsiteY16" fmla="*/ 13716 h 13716"/>
                      <a:gd name="connsiteX17" fmla="*/ 5681167 w 7818120"/>
                      <a:gd name="connsiteY17" fmla="*/ 13716 h 13716"/>
                      <a:gd name="connsiteX18" fmla="*/ 5029657 w 7818120"/>
                      <a:gd name="connsiteY18" fmla="*/ 13716 h 13716"/>
                      <a:gd name="connsiteX19" fmla="*/ 4378147 w 7818120"/>
                      <a:gd name="connsiteY19" fmla="*/ 13716 h 13716"/>
                      <a:gd name="connsiteX20" fmla="*/ 3726637 w 7818120"/>
                      <a:gd name="connsiteY20" fmla="*/ 13716 h 13716"/>
                      <a:gd name="connsiteX21" fmla="*/ 3075127 w 7818120"/>
                      <a:gd name="connsiteY21" fmla="*/ 13716 h 13716"/>
                      <a:gd name="connsiteX22" fmla="*/ 2501798 w 7818120"/>
                      <a:gd name="connsiteY22" fmla="*/ 13716 h 13716"/>
                      <a:gd name="connsiteX23" fmla="*/ 1772107 w 7818120"/>
                      <a:gd name="connsiteY23" fmla="*/ 13716 h 13716"/>
                      <a:gd name="connsiteX24" fmla="*/ 1120597 w 7818120"/>
                      <a:gd name="connsiteY24" fmla="*/ 13716 h 13716"/>
                      <a:gd name="connsiteX25" fmla="*/ 0 w 7818120"/>
                      <a:gd name="connsiteY25" fmla="*/ 13716 h 13716"/>
                      <a:gd name="connsiteX26" fmla="*/ 0 w 7818120"/>
                      <a:gd name="connsiteY26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818120" h="13716" fill="none" extrusionOk="0">
                        <a:moveTo>
                          <a:pt x="0" y="0"/>
                        </a:moveTo>
                        <a:cubicBezTo>
                          <a:pt x="121520" y="-12182"/>
                          <a:pt x="211324" y="18247"/>
                          <a:pt x="416966" y="0"/>
                        </a:cubicBezTo>
                        <a:cubicBezTo>
                          <a:pt x="622608" y="-18247"/>
                          <a:pt x="891241" y="-13744"/>
                          <a:pt x="1146658" y="0"/>
                        </a:cubicBezTo>
                        <a:cubicBezTo>
                          <a:pt x="1402075" y="13744"/>
                          <a:pt x="1378880" y="-8543"/>
                          <a:pt x="1563624" y="0"/>
                        </a:cubicBezTo>
                        <a:cubicBezTo>
                          <a:pt x="1748368" y="8543"/>
                          <a:pt x="1972300" y="7443"/>
                          <a:pt x="2136953" y="0"/>
                        </a:cubicBezTo>
                        <a:cubicBezTo>
                          <a:pt x="2301606" y="-7443"/>
                          <a:pt x="2679634" y="12382"/>
                          <a:pt x="2944825" y="0"/>
                        </a:cubicBezTo>
                        <a:cubicBezTo>
                          <a:pt x="3210016" y="-12382"/>
                          <a:pt x="3409232" y="17967"/>
                          <a:pt x="3596335" y="0"/>
                        </a:cubicBezTo>
                        <a:cubicBezTo>
                          <a:pt x="3783438" y="-17967"/>
                          <a:pt x="4002523" y="-28578"/>
                          <a:pt x="4326026" y="0"/>
                        </a:cubicBezTo>
                        <a:cubicBezTo>
                          <a:pt x="4649529" y="28578"/>
                          <a:pt x="4777384" y="-3624"/>
                          <a:pt x="4899355" y="0"/>
                        </a:cubicBezTo>
                        <a:cubicBezTo>
                          <a:pt x="5021326" y="3624"/>
                          <a:pt x="5317653" y="1281"/>
                          <a:pt x="5550865" y="0"/>
                        </a:cubicBezTo>
                        <a:cubicBezTo>
                          <a:pt x="5784077" y="-1281"/>
                          <a:pt x="6142956" y="-39637"/>
                          <a:pt x="6358738" y="0"/>
                        </a:cubicBezTo>
                        <a:cubicBezTo>
                          <a:pt x="6574520" y="39637"/>
                          <a:pt x="6724785" y="-4460"/>
                          <a:pt x="6853885" y="0"/>
                        </a:cubicBezTo>
                        <a:cubicBezTo>
                          <a:pt x="6982985" y="4460"/>
                          <a:pt x="7403044" y="-1955"/>
                          <a:pt x="7818120" y="0"/>
                        </a:cubicBezTo>
                        <a:cubicBezTo>
                          <a:pt x="7818217" y="2784"/>
                          <a:pt x="7818136" y="9558"/>
                          <a:pt x="7818120" y="13716"/>
                        </a:cubicBezTo>
                        <a:cubicBezTo>
                          <a:pt x="7698847" y="-7839"/>
                          <a:pt x="7390924" y="18407"/>
                          <a:pt x="7244791" y="13716"/>
                        </a:cubicBezTo>
                        <a:cubicBezTo>
                          <a:pt x="7098658" y="9025"/>
                          <a:pt x="6952735" y="24785"/>
                          <a:pt x="6827825" y="13716"/>
                        </a:cubicBezTo>
                        <a:cubicBezTo>
                          <a:pt x="6702915" y="2647"/>
                          <a:pt x="6338661" y="29958"/>
                          <a:pt x="6176315" y="13716"/>
                        </a:cubicBezTo>
                        <a:cubicBezTo>
                          <a:pt x="6013969" y="-2526"/>
                          <a:pt x="5850602" y="1790"/>
                          <a:pt x="5681167" y="13716"/>
                        </a:cubicBezTo>
                        <a:cubicBezTo>
                          <a:pt x="5511732" y="25642"/>
                          <a:pt x="5312143" y="-4154"/>
                          <a:pt x="5029657" y="13716"/>
                        </a:cubicBezTo>
                        <a:cubicBezTo>
                          <a:pt x="4747171" y="31586"/>
                          <a:pt x="4655062" y="26168"/>
                          <a:pt x="4378147" y="13716"/>
                        </a:cubicBezTo>
                        <a:cubicBezTo>
                          <a:pt x="4101232" y="1265"/>
                          <a:pt x="4037646" y="40134"/>
                          <a:pt x="3726637" y="13716"/>
                        </a:cubicBezTo>
                        <a:cubicBezTo>
                          <a:pt x="3415628" y="-12702"/>
                          <a:pt x="3321756" y="40935"/>
                          <a:pt x="3075127" y="13716"/>
                        </a:cubicBezTo>
                        <a:cubicBezTo>
                          <a:pt x="2828498" y="-13503"/>
                          <a:pt x="2684733" y="10281"/>
                          <a:pt x="2501798" y="13716"/>
                        </a:cubicBezTo>
                        <a:cubicBezTo>
                          <a:pt x="2318863" y="17151"/>
                          <a:pt x="2121844" y="-17585"/>
                          <a:pt x="1772107" y="13716"/>
                        </a:cubicBezTo>
                        <a:cubicBezTo>
                          <a:pt x="1422370" y="45017"/>
                          <a:pt x="1431548" y="27094"/>
                          <a:pt x="1120597" y="13716"/>
                        </a:cubicBezTo>
                        <a:cubicBezTo>
                          <a:pt x="809646" y="339"/>
                          <a:pt x="246393" y="51668"/>
                          <a:pt x="0" y="13716"/>
                        </a:cubicBezTo>
                        <a:cubicBezTo>
                          <a:pt x="-100" y="9589"/>
                          <a:pt x="468" y="2983"/>
                          <a:pt x="0" y="0"/>
                        </a:cubicBezTo>
                        <a:close/>
                      </a:path>
                      <a:path w="7818120" h="13716" stroke="0" extrusionOk="0">
                        <a:moveTo>
                          <a:pt x="0" y="0"/>
                        </a:moveTo>
                        <a:cubicBezTo>
                          <a:pt x="177487" y="-4302"/>
                          <a:pt x="287499" y="4997"/>
                          <a:pt x="573329" y="0"/>
                        </a:cubicBezTo>
                        <a:cubicBezTo>
                          <a:pt x="859159" y="-4997"/>
                          <a:pt x="821965" y="-336"/>
                          <a:pt x="990295" y="0"/>
                        </a:cubicBezTo>
                        <a:cubicBezTo>
                          <a:pt x="1158625" y="336"/>
                          <a:pt x="1587918" y="-4681"/>
                          <a:pt x="1798168" y="0"/>
                        </a:cubicBezTo>
                        <a:cubicBezTo>
                          <a:pt x="2008418" y="4681"/>
                          <a:pt x="2088841" y="-2754"/>
                          <a:pt x="2371496" y="0"/>
                        </a:cubicBezTo>
                        <a:cubicBezTo>
                          <a:pt x="2654151" y="2754"/>
                          <a:pt x="2701462" y="-24976"/>
                          <a:pt x="2944825" y="0"/>
                        </a:cubicBezTo>
                        <a:cubicBezTo>
                          <a:pt x="3188188" y="24976"/>
                          <a:pt x="3511636" y="25407"/>
                          <a:pt x="3752698" y="0"/>
                        </a:cubicBezTo>
                        <a:cubicBezTo>
                          <a:pt x="3993760" y="-25407"/>
                          <a:pt x="4107153" y="6432"/>
                          <a:pt x="4247845" y="0"/>
                        </a:cubicBezTo>
                        <a:cubicBezTo>
                          <a:pt x="4388537" y="-6432"/>
                          <a:pt x="4835598" y="-5108"/>
                          <a:pt x="5055718" y="0"/>
                        </a:cubicBezTo>
                        <a:cubicBezTo>
                          <a:pt x="5275838" y="5108"/>
                          <a:pt x="5461006" y="-24536"/>
                          <a:pt x="5863590" y="0"/>
                        </a:cubicBezTo>
                        <a:cubicBezTo>
                          <a:pt x="6266174" y="24536"/>
                          <a:pt x="6355549" y="-19657"/>
                          <a:pt x="6515100" y="0"/>
                        </a:cubicBezTo>
                        <a:cubicBezTo>
                          <a:pt x="6674651" y="19657"/>
                          <a:pt x="7275423" y="-57462"/>
                          <a:pt x="7818120" y="0"/>
                        </a:cubicBezTo>
                        <a:cubicBezTo>
                          <a:pt x="7817446" y="5682"/>
                          <a:pt x="7817517" y="9439"/>
                          <a:pt x="7818120" y="13716"/>
                        </a:cubicBezTo>
                        <a:cubicBezTo>
                          <a:pt x="7610240" y="34"/>
                          <a:pt x="7521789" y="3149"/>
                          <a:pt x="7401154" y="13716"/>
                        </a:cubicBezTo>
                        <a:cubicBezTo>
                          <a:pt x="7280519" y="24283"/>
                          <a:pt x="6930719" y="-347"/>
                          <a:pt x="6593281" y="13716"/>
                        </a:cubicBezTo>
                        <a:cubicBezTo>
                          <a:pt x="6255843" y="27779"/>
                          <a:pt x="6286682" y="-3410"/>
                          <a:pt x="6098134" y="13716"/>
                        </a:cubicBezTo>
                        <a:cubicBezTo>
                          <a:pt x="5909586" y="30842"/>
                          <a:pt x="5602789" y="44024"/>
                          <a:pt x="5446624" y="13716"/>
                        </a:cubicBezTo>
                        <a:cubicBezTo>
                          <a:pt x="5290459" y="-16592"/>
                          <a:pt x="4917039" y="17388"/>
                          <a:pt x="4638751" y="13716"/>
                        </a:cubicBezTo>
                        <a:cubicBezTo>
                          <a:pt x="4360463" y="10044"/>
                          <a:pt x="4304690" y="878"/>
                          <a:pt x="3987241" y="13716"/>
                        </a:cubicBezTo>
                        <a:cubicBezTo>
                          <a:pt x="3669792" y="26555"/>
                          <a:pt x="3758742" y="27979"/>
                          <a:pt x="3570275" y="13716"/>
                        </a:cubicBezTo>
                        <a:cubicBezTo>
                          <a:pt x="3381808" y="-547"/>
                          <a:pt x="3267153" y="31628"/>
                          <a:pt x="3075127" y="13716"/>
                        </a:cubicBezTo>
                        <a:cubicBezTo>
                          <a:pt x="2883101" y="-4196"/>
                          <a:pt x="2665825" y="6401"/>
                          <a:pt x="2267255" y="13716"/>
                        </a:cubicBezTo>
                        <a:cubicBezTo>
                          <a:pt x="1868685" y="21031"/>
                          <a:pt x="1884698" y="23838"/>
                          <a:pt x="1615745" y="13716"/>
                        </a:cubicBezTo>
                        <a:cubicBezTo>
                          <a:pt x="1346792" y="3595"/>
                          <a:pt x="1320952" y="5858"/>
                          <a:pt x="1120597" y="13716"/>
                        </a:cubicBezTo>
                        <a:cubicBezTo>
                          <a:pt x="920242" y="21574"/>
                          <a:pt x="556507" y="46218"/>
                          <a:pt x="0" y="13716"/>
                        </a:cubicBezTo>
                        <a:cubicBezTo>
                          <a:pt x="303" y="7982"/>
                          <a:pt x="182" y="520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Content Placeholder 5" descr="Different parts of the clinician educator pathway">
            <a:extLst>
              <a:ext uri="{FF2B5EF4-FFF2-40B4-BE49-F238E27FC236}">
                <a16:creationId xmlns:a16="http://schemas.microsoft.com/office/drawing/2014/main" id="{655243B6-7F86-4BEB-89E1-989E5CB9B3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9736795"/>
              </p:ext>
            </p:extLst>
          </p:nvPr>
        </p:nvGraphicFramePr>
        <p:xfrm>
          <a:off x="422644" y="1273149"/>
          <a:ext cx="8230650" cy="3770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8929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2CD22-6AC5-FF0D-0007-92ABAF983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How do Clinician Educators spend their time?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5D267-C895-1A25-15B3-A1CB5BA59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Calibri"/>
                <a:cs typeface="Calibri"/>
              </a:rPr>
              <a:t>Defined vs undefined schedules</a:t>
            </a:r>
          </a:p>
          <a:p>
            <a:r>
              <a:rPr lang="en-US">
                <a:ea typeface="Calibri"/>
                <a:cs typeface="Calibri"/>
              </a:rPr>
              <a:t>Administrative time?</a:t>
            </a:r>
          </a:p>
          <a:p>
            <a:r>
              <a:rPr lang="en-US">
                <a:ea typeface="Calibri"/>
                <a:cs typeface="Calibri"/>
              </a:rPr>
              <a:t>Everything else</a:t>
            </a:r>
          </a:p>
          <a:p>
            <a:pPr lvl="1"/>
            <a:r>
              <a:rPr lang="en-US">
                <a:ea typeface="Calibri"/>
                <a:cs typeface="Calibri"/>
              </a:rPr>
              <a:t>Ed research</a:t>
            </a:r>
          </a:p>
          <a:p>
            <a:pPr lvl="1"/>
            <a:r>
              <a:rPr lang="en-US">
                <a:ea typeface="Calibri"/>
                <a:cs typeface="Calibri"/>
              </a:rPr>
              <a:t>School committees</a:t>
            </a:r>
          </a:p>
          <a:p>
            <a:pPr lvl="1"/>
            <a:r>
              <a:rPr lang="en-US">
                <a:ea typeface="Calibri"/>
                <a:cs typeface="Calibri"/>
              </a:rPr>
              <a:t>Curriculum committees</a:t>
            </a:r>
          </a:p>
          <a:p>
            <a:pPr lvl="1"/>
            <a:r>
              <a:rPr lang="en-US">
                <a:ea typeface="Calibri"/>
                <a:cs typeface="Calibri"/>
              </a:rPr>
              <a:t>Academic senate</a:t>
            </a:r>
          </a:p>
          <a:p>
            <a:pPr lvl="1"/>
            <a:r>
              <a:rPr lang="en-US">
                <a:ea typeface="Calibri"/>
                <a:cs typeface="Calibri"/>
              </a:rPr>
              <a:t>Clinical workgroups</a:t>
            </a:r>
          </a:p>
        </p:txBody>
      </p:sp>
      <p:pic>
        <p:nvPicPr>
          <p:cNvPr id="4" name="Picture 3" descr="A pie chart showing an example of how a clinician educator might spend their time">
            <a:extLst>
              <a:ext uri="{FF2B5EF4-FFF2-40B4-BE49-F238E27FC236}">
                <a16:creationId xmlns:a16="http://schemas.microsoft.com/office/drawing/2014/main" id="{123974E1-FC62-2F99-A4C3-813A29EA53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876" r="27970" b="-174"/>
          <a:stretch>
            <a:fillRect/>
          </a:stretch>
        </p:blipFill>
        <p:spPr>
          <a:xfrm>
            <a:off x="4379614" y="1369877"/>
            <a:ext cx="4764399" cy="3608998"/>
          </a:xfrm>
          <a:prstGeom prst="rect">
            <a:avLst/>
          </a:prstGeom>
        </p:spPr>
      </p:pic>
      <p:pic>
        <p:nvPicPr>
          <p:cNvPr id="6" name="Picture 5" descr="A pie chart showing percentage of time educators may spend doing different activities">
            <a:extLst>
              <a:ext uri="{FF2B5EF4-FFF2-40B4-BE49-F238E27FC236}">
                <a16:creationId xmlns:a16="http://schemas.microsoft.com/office/drawing/2014/main" id="{803C93FF-0F14-2D86-FB5D-A837D5CE37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737" t="-118" r="25613" b="12759"/>
          <a:stretch>
            <a:fillRect/>
          </a:stretch>
        </p:blipFill>
        <p:spPr>
          <a:xfrm>
            <a:off x="4386330" y="1374164"/>
            <a:ext cx="4756841" cy="3159634"/>
          </a:xfrm>
          <a:prstGeom prst="rect">
            <a:avLst/>
          </a:prstGeom>
        </p:spPr>
      </p:pic>
      <p:pic>
        <p:nvPicPr>
          <p:cNvPr id="8" name="Picture 7" descr="A green and orange pie chart showing how clinician educators may spend their time">
            <a:extLst>
              <a:ext uri="{FF2B5EF4-FFF2-40B4-BE49-F238E27FC236}">
                <a16:creationId xmlns:a16="http://schemas.microsoft.com/office/drawing/2014/main" id="{5245DC41-A5AE-190B-733F-89E4D270376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871" t="-997" r="25963" b="11628"/>
          <a:stretch>
            <a:fillRect/>
          </a:stretch>
        </p:blipFill>
        <p:spPr>
          <a:xfrm>
            <a:off x="4361496" y="1380739"/>
            <a:ext cx="4777368" cy="314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6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CB610-F3CE-5203-4A53-08766AB6F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511" y="18733"/>
            <a:ext cx="8801828" cy="1020753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What does HPE scholarship look like?</a:t>
            </a:r>
            <a:endParaRPr lang="en-US"/>
          </a:p>
        </p:txBody>
      </p:sp>
      <p:pic>
        <p:nvPicPr>
          <p:cNvPr id="4" name="Picture 3" descr="MedEd Portal">
            <a:extLst>
              <a:ext uri="{FF2B5EF4-FFF2-40B4-BE49-F238E27FC236}">
                <a16:creationId xmlns:a16="http://schemas.microsoft.com/office/drawing/2014/main" id="{4C996DCA-7BD5-CDFC-15F0-8C5EB5ED6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531" y="2983942"/>
            <a:ext cx="3559629" cy="339396"/>
          </a:xfrm>
          <a:prstGeom prst="rect">
            <a:avLst/>
          </a:prstGeom>
        </p:spPr>
      </p:pic>
      <p:pic>
        <p:nvPicPr>
          <p:cNvPr id="8" name="Picture 7" descr="the ADEA conference">
            <a:extLst>
              <a:ext uri="{FF2B5EF4-FFF2-40B4-BE49-F238E27FC236}">
                <a16:creationId xmlns:a16="http://schemas.microsoft.com/office/drawing/2014/main" id="{0CF5562A-8E6F-BBBD-9182-3423E5391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942" y="2327002"/>
            <a:ext cx="2795155" cy="496916"/>
          </a:xfrm>
          <a:prstGeom prst="rect">
            <a:avLst/>
          </a:prstGeom>
        </p:spPr>
      </p:pic>
      <p:pic>
        <p:nvPicPr>
          <p:cNvPr id="10" name="Picture 9" descr="Cover of Nurse Education Today">
            <a:extLst>
              <a:ext uri="{FF2B5EF4-FFF2-40B4-BE49-F238E27FC236}">
                <a16:creationId xmlns:a16="http://schemas.microsoft.com/office/drawing/2014/main" id="{CEBD10DE-ADEA-78BF-7616-CAD724BBA1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54" y="2327131"/>
            <a:ext cx="1609477" cy="1892012"/>
          </a:xfrm>
          <a:prstGeom prst="rect">
            <a:avLst/>
          </a:prstGeom>
        </p:spPr>
      </p:pic>
      <p:pic>
        <p:nvPicPr>
          <p:cNvPr id="11" name="Picture 10" descr="The UCSF Education Showcase Logo">
            <a:extLst>
              <a:ext uri="{FF2B5EF4-FFF2-40B4-BE49-F238E27FC236}">
                <a16:creationId xmlns:a16="http://schemas.microsoft.com/office/drawing/2014/main" id="{8B7B11DE-870B-D447-9C49-7F09D0FD84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257" y="951429"/>
            <a:ext cx="2149433" cy="1214414"/>
          </a:xfrm>
          <a:prstGeom prst="rect">
            <a:avLst/>
          </a:prstGeom>
        </p:spPr>
      </p:pic>
      <p:pic>
        <p:nvPicPr>
          <p:cNvPr id="12" name="Picture 11" descr="Cover of Advances in Health Sciences Education">
            <a:extLst>
              <a:ext uri="{FF2B5EF4-FFF2-40B4-BE49-F238E27FC236}">
                <a16:creationId xmlns:a16="http://schemas.microsoft.com/office/drawing/2014/main" id="{15898814-5C58-7D4C-BF1A-180B4AC4A7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8079" y="773813"/>
            <a:ext cx="1088572" cy="15651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3C5B979-802F-A3C2-62E5-BB76AE7CF90B}"/>
              </a:ext>
            </a:extLst>
          </p:cNvPr>
          <p:cNvSpPr txBox="1"/>
          <p:nvPr/>
        </p:nvSpPr>
        <p:spPr>
          <a:xfrm>
            <a:off x="4866033" y="843028"/>
            <a:ext cx="4187812" cy="40164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700">
                <a:ea typeface="Calibri" panose="020F0502020204030204"/>
                <a:cs typeface="Calibri" panose="020F0502020204030204"/>
              </a:rPr>
              <a:t>As a CE you might not consider yourself as doing traditional "research"</a:t>
            </a:r>
          </a:p>
          <a:p>
            <a:pPr marL="285750" indent="-285750">
              <a:buFont typeface="Arial"/>
              <a:buChar char="•"/>
            </a:pPr>
            <a:r>
              <a:rPr lang="en-US" sz="1700">
                <a:ea typeface="Calibri" panose="020F0502020204030204"/>
                <a:cs typeface="Calibri" panose="020F0502020204030204"/>
              </a:rPr>
              <a:t>Planning curricula/conducting evaluations have value</a:t>
            </a:r>
          </a:p>
          <a:p>
            <a:pPr marL="285750" indent="-285750">
              <a:buFont typeface="Arial"/>
              <a:buChar char="•"/>
            </a:pPr>
            <a:r>
              <a:rPr lang="en-US" sz="1700">
                <a:ea typeface="Calibri" panose="020F0502020204030204"/>
                <a:cs typeface="Calibri" panose="020F0502020204030204"/>
              </a:rPr>
              <a:t>Consider designing your evals to be publishable </a:t>
            </a:r>
          </a:p>
          <a:p>
            <a:pPr marL="285750" indent="-285750">
              <a:buFont typeface="Arial"/>
              <a:buChar char="•"/>
            </a:pPr>
            <a:r>
              <a:rPr lang="en-US" sz="1700">
                <a:ea typeface="Calibri" panose="020F0502020204030204"/>
                <a:cs typeface="Calibri" panose="020F0502020204030204"/>
              </a:rPr>
              <a:t>Consider:</a:t>
            </a:r>
          </a:p>
          <a:p>
            <a:pPr marL="742950" lvl="1" indent="-285750">
              <a:buFont typeface="Arial"/>
              <a:buChar char="•"/>
            </a:pPr>
            <a:r>
              <a:rPr lang="en-US" sz="1700">
                <a:ea typeface="Calibri" panose="020F0502020204030204"/>
                <a:cs typeface="Calibri" panose="020F0502020204030204"/>
              </a:rPr>
              <a:t>UCSF Education Showcase</a:t>
            </a:r>
          </a:p>
          <a:p>
            <a:pPr marL="742950" lvl="1" indent="-285750">
              <a:buFont typeface="Arial"/>
              <a:buChar char="•"/>
            </a:pPr>
            <a:r>
              <a:rPr lang="en-US" sz="1700">
                <a:ea typeface="Calibri" panose="020F0502020204030204"/>
                <a:cs typeface="Calibri" panose="020F0502020204030204"/>
              </a:rPr>
              <a:t>Academic conference posters &amp; presentations</a:t>
            </a:r>
          </a:p>
          <a:p>
            <a:pPr marL="742950" lvl="1" indent="-285750">
              <a:buFont typeface="Arial"/>
              <a:buChar char="•"/>
            </a:pPr>
            <a:r>
              <a:rPr lang="en-US" sz="1700">
                <a:ea typeface="Calibri" panose="020F0502020204030204"/>
                <a:cs typeface="Calibri" panose="020F0502020204030204"/>
              </a:rPr>
              <a:t>Manuscript publication</a:t>
            </a:r>
          </a:p>
          <a:p>
            <a:pPr marL="1200150" lvl="2" indent="-285750">
              <a:buFont typeface="Arial"/>
              <a:buChar char="•"/>
            </a:pPr>
            <a:r>
              <a:rPr lang="en-US" sz="1700" err="1">
                <a:ea typeface="Calibri" panose="020F0502020204030204"/>
                <a:cs typeface="Calibri" panose="020F0502020204030204"/>
              </a:rPr>
              <a:t>MedEd</a:t>
            </a:r>
            <a:r>
              <a:rPr lang="en-US" sz="1700">
                <a:ea typeface="Calibri" panose="020F0502020204030204"/>
                <a:cs typeface="Calibri" panose="020F0502020204030204"/>
              </a:rPr>
              <a:t> Portal (open access)</a:t>
            </a:r>
          </a:p>
          <a:p>
            <a:pPr marL="1200150" lvl="2" indent="-285750">
              <a:buFont typeface="Arial"/>
              <a:buChar char="•"/>
            </a:pPr>
            <a:r>
              <a:rPr lang="en-US" sz="1700">
                <a:ea typeface="Calibri" panose="020F0502020204030204"/>
                <a:cs typeface="Calibri" panose="020F0502020204030204"/>
              </a:rPr>
              <a:t>Profession-specific journals on education</a:t>
            </a:r>
          </a:p>
          <a:p>
            <a:pPr marL="1200150" lvl="2" indent="-285750">
              <a:buFont typeface="Arial"/>
              <a:buChar char="•"/>
            </a:pPr>
            <a:r>
              <a:rPr lang="en-US" sz="1700">
                <a:ea typeface="Calibri" panose="020F0502020204030204"/>
                <a:cs typeface="Calibri" panose="020F0502020204030204"/>
              </a:rPr>
              <a:t>MANY journals! </a:t>
            </a:r>
          </a:p>
        </p:txBody>
      </p:sp>
      <p:pic>
        <p:nvPicPr>
          <p:cNvPr id="3" name="Picture 2" descr="Journal of Hospital Medicine logo">
            <a:extLst>
              <a:ext uri="{FF2B5EF4-FFF2-40B4-BE49-F238E27FC236}">
                <a16:creationId xmlns:a16="http://schemas.microsoft.com/office/drawing/2014/main" id="{03BAD11D-E8C7-9556-C647-B0F90BF12E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3326" y="3532742"/>
            <a:ext cx="3584865" cy="161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942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edEdPublish paper">
            <a:extLst>
              <a:ext uri="{FF2B5EF4-FFF2-40B4-BE49-F238E27FC236}">
                <a16:creationId xmlns:a16="http://schemas.microsoft.com/office/drawing/2014/main" id="{D21C6580-D6F8-A6EB-A756-5D59B2082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10" y="1953757"/>
            <a:ext cx="3479006" cy="1278732"/>
          </a:xfrm>
          <a:prstGeom prst="rect">
            <a:avLst/>
          </a:prstGeom>
        </p:spPr>
      </p:pic>
      <p:pic>
        <p:nvPicPr>
          <p:cNvPr id="4" name="Picture 3" descr="American Journal of Pharmaceutical Education cover">
            <a:extLst>
              <a:ext uri="{FF2B5EF4-FFF2-40B4-BE49-F238E27FC236}">
                <a16:creationId xmlns:a16="http://schemas.microsoft.com/office/drawing/2014/main" id="{80866B1A-EBC7-4F5B-2D45-A29AACF81E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243" y="3229092"/>
            <a:ext cx="3563326" cy="1557844"/>
          </a:xfrm>
          <a:prstGeom prst="rect">
            <a:avLst/>
          </a:prstGeom>
        </p:spPr>
      </p:pic>
      <p:pic>
        <p:nvPicPr>
          <p:cNvPr id="5" name="Picture 4" descr="Journal of American Association of Nurse Practitioners cover">
            <a:extLst>
              <a:ext uri="{FF2B5EF4-FFF2-40B4-BE49-F238E27FC236}">
                <a16:creationId xmlns:a16="http://schemas.microsoft.com/office/drawing/2014/main" id="{52563156-7C7B-4BB6-7CF5-6036F0B12B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9421" y="2568587"/>
            <a:ext cx="3470185" cy="12693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CF17DC-C9BA-FCCA-A59A-A46E5248C466}"/>
              </a:ext>
            </a:extLst>
          </p:cNvPr>
          <p:cNvSpPr txBox="1"/>
          <p:nvPr/>
        </p:nvSpPr>
        <p:spPr>
          <a:xfrm>
            <a:off x="4157140" y="122339"/>
            <a:ext cx="4780743" cy="26930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700" dirty="0" err="1">
                <a:ea typeface="Calibri" panose="020F0502020204030204"/>
                <a:cs typeface="Calibri" panose="020F0502020204030204"/>
              </a:rPr>
              <a:t>ClinEd</a:t>
            </a:r>
            <a:r>
              <a:rPr lang="en-US" sz="1700" dirty="0">
                <a:ea typeface="Calibri"/>
                <a:cs typeface="Calibri"/>
              </a:rPr>
              <a:t> Scholarship can include MANY things!</a:t>
            </a:r>
          </a:p>
          <a:p>
            <a:pPr marL="742950" lvl="1" indent="-285750">
              <a:buFont typeface="Arial"/>
              <a:buChar char="•"/>
            </a:pPr>
            <a:r>
              <a:rPr lang="en-US" sz="1700" dirty="0">
                <a:ea typeface="Calibri"/>
                <a:cs typeface="Calibri"/>
              </a:rPr>
              <a:t>Curriculum development, implementation</a:t>
            </a:r>
          </a:p>
          <a:p>
            <a:pPr marL="742950" lvl="1" indent="-285750">
              <a:buFont typeface="Arial"/>
              <a:buChar char="•"/>
            </a:pPr>
            <a:r>
              <a:rPr lang="en-US" sz="1700" dirty="0">
                <a:ea typeface="Calibri"/>
                <a:cs typeface="Calibri"/>
              </a:rPr>
              <a:t>Evaluations, outcomes of training programs</a:t>
            </a:r>
          </a:p>
          <a:p>
            <a:pPr marL="742950" lvl="1" indent="-285750">
              <a:buFont typeface="Arial"/>
              <a:buChar char="•"/>
            </a:pPr>
            <a:r>
              <a:rPr lang="en-US" sz="1700" dirty="0">
                <a:ea typeface="Calibri"/>
                <a:cs typeface="Calibri"/>
              </a:rPr>
              <a:t>Faculty Development </a:t>
            </a:r>
          </a:p>
          <a:p>
            <a:pPr marL="742950" lvl="1" indent="-285750">
              <a:buFont typeface="Arial"/>
              <a:buChar char="•"/>
            </a:pPr>
            <a:r>
              <a:rPr lang="en-US" sz="1700" dirty="0">
                <a:ea typeface="Calibri"/>
                <a:cs typeface="Calibri"/>
              </a:rPr>
              <a:t>Can include: research projects, perspectives/narratives, systematic reviews on education in HPE, resources for other educators </a:t>
            </a:r>
          </a:p>
          <a:p>
            <a:pPr marL="285750" indent="-285750">
              <a:buFont typeface="Arial"/>
              <a:buChar char="•"/>
            </a:pPr>
            <a:r>
              <a:rPr lang="en-US" sz="1700" dirty="0">
                <a:ea typeface="Calibri"/>
                <a:cs typeface="Calibri"/>
              </a:rPr>
              <a:t>Dissemination &amp; Recognition for advancement </a:t>
            </a:r>
          </a:p>
          <a:p>
            <a:pPr marL="742950" lvl="1" indent="-285750">
              <a:buFont typeface="Arial"/>
              <a:buChar char="•"/>
            </a:pPr>
            <a:endParaRPr lang="en-US" sz="1600" dirty="0">
              <a:ea typeface="Calibri"/>
              <a:cs typeface="Calibri"/>
            </a:endParaRPr>
          </a:p>
        </p:txBody>
      </p:sp>
      <p:pic>
        <p:nvPicPr>
          <p:cNvPr id="7" name="Picture 6" descr="Journal of American Assocation of Nurse Practitioners Cover">
            <a:extLst>
              <a:ext uri="{FF2B5EF4-FFF2-40B4-BE49-F238E27FC236}">
                <a16:creationId xmlns:a16="http://schemas.microsoft.com/office/drawing/2014/main" id="{ABE8558F-EC6E-AF31-E45E-37B75E0611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4789" y="3941009"/>
            <a:ext cx="3278631" cy="1018396"/>
          </a:xfrm>
          <a:prstGeom prst="rect">
            <a:avLst/>
          </a:prstGeom>
        </p:spPr>
      </p:pic>
      <p:pic>
        <p:nvPicPr>
          <p:cNvPr id="9" name="Picture 8" descr="Medical Education cover">
            <a:extLst>
              <a:ext uri="{FF2B5EF4-FFF2-40B4-BE49-F238E27FC236}">
                <a16:creationId xmlns:a16="http://schemas.microsoft.com/office/drawing/2014/main" id="{864C2A5B-D174-9D71-A324-C220B3BB28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746" y="124606"/>
            <a:ext cx="3804067" cy="16620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B77220-5143-88B2-58FA-54C677CBBEF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994172"/>
            <a:ext cx="7886700" cy="9941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Clinician Educator Scholarship</a:t>
            </a:r>
          </a:p>
        </p:txBody>
      </p:sp>
    </p:spTree>
    <p:extLst>
      <p:ext uri="{BB962C8B-B14F-4D97-AF65-F5344CB8AC3E}">
        <p14:creationId xmlns:p14="http://schemas.microsoft.com/office/powerpoint/2010/main" val="40359379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</TotalTime>
  <Words>1728</Words>
  <Application>Microsoft Macintosh PowerPoint</Application>
  <PresentationFormat>On-screen Show (16:9)</PresentationFormat>
  <Paragraphs>335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Aptos</vt:lpstr>
      <vt:lpstr>Arial</vt:lpstr>
      <vt:lpstr>Calibri</vt:lpstr>
      <vt:lpstr>Calibri Light</vt:lpstr>
      <vt:lpstr>Courier New</vt:lpstr>
      <vt:lpstr>Helvetica Neue</vt:lpstr>
      <vt:lpstr>Open Sans</vt:lpstr>
      <vt:lpstr>Open Sans Bold</vt:lpstr>
      <vt:lpstr>Open Sans Ultra-Bold</vt:lpstr>
      <vt:lpstr>Segoe UI</vt:lpstr>
      <vt:lpstr>Office Theme</vt:lpstr>
      <vt:lpstr>Achieving Success as a Clinician Educator</vt:lpstr>
      <vt:lpstr>Roadmap</vt:lpstr>
      <vt:lpstr>Breakout Group Activity</vt:lpstr>
      <vt:lpstr>What is a Clinician Educator?</vt:lpstr>
      <vt:lpstr>Lifecycle of a Clinician-Educator </vt:lpstr>
      <vt:lpstr>How do I get started on this pathway?</vt:lpstr>
      <vt:lpstr>How do Clinician Educators spend their time?</vt:lpstr>
      <vt:lpstr>What does HPE scholarship look like?</vt:lpstr>
      <vt:lpstr>Clinician Educator Scholarship</vt:lpstr>
      <vt:lpstr>Innovations and PIPE Funding</vt:lpstr>
      <vt:lpstr>How do I gain skills &amp; expertise?</vt:lpstr>
      <vt:lpstr>CFE Learning</vt:lpstr>
      <vt:lpstr>2025-2026 CFE Offerings</vt:lpstr>
      <vt:lpstr>SON Teaching Opportunities</vt:lpstr>
      <vt:lpstr> Get Involved with PIPE!</vt:lpstr>
      <vt:lpstr>SOP Teaching Opportunities</vt:lpstr>
      <vt:lpstr>SOD Teaching Opportunities</vt:lpstr>
      <vt:lpstr>SOM Teaching Opportunities</vt:lpstr>
      <vt:lpstr>UCSF Mentoring</vt:lpstr>
      <vt:lpstr>Mentoring Map</vt:lpstr>
      <vt:lpstr>How do I show my value, display my work, and get promoted?</vt:lpstr>
      <vt:lpstr>Educator Portfolio (within Advance CV) https://facultyacademicaffairs.ucsf.edu/online-systems/Advance/Educator-Portfolio-Guide.pdf </vt:lpstr>
      <vt:lpstr>Progression in Clinician Educator</vt:lpstr>
      <vt:lpstr>Getting Started: Mentor Map Brainstorm</vt:lpstr>
      <vt:lpstr>Additional Questions, Reflections</vt:lpstr>
    </vt:vector>
  </TitlesOfParts>
  <Company>UCSF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Enhancing Your Success as a Clinician Educator</dc:title>
  <dc:creator>UCSF User</dc:creator>
  <cp:lastModifiedBy>Connor, Denise</cp:lastModifiedBy>
  <cp:revision>4</cp:revision>
  <cp:lastPrinted>2021-09-14T20:33:04Z</cp:lastPrinted>
  <dcterms:created xsi:type="dcterms:W3CDTF">2011-09-08T01:06:00Z</dcterms:created>
  <dcterms:modified xsi:type="dcterms:W3CDTF">2025-08-27T19:13:10Z</dcterms:modified>
</cp:coreProperties>
</file>